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4"/>
  </p:sldMasterIdLst>
  <p:notesMasterIdLst>
    <p:notesMasterId r:id="rId53"/>
  </p:notesMasterIdLst>
  <p:sldIdLst>
    <p:sldId id="256" r:id="rId5"/>
    <p:sldId id="530" r:id="rId6"/>
    <p:sldId id="286" r:id="rId7"/>
    <p:sldId id="477" r:id="rId8"/>
    <p:sldId id="515" r:id="rId9"/>
    <p:sldId id="287" r:id="rId10"/>
    <p:sldId id="476" r:id="rId11"/>
    <p:sldId id="474" r:id="rId12"/>
    <p:sldId id="475" r:id="rId13"/>
    <p:sldId id="478" r:id="rId14"/>
    <p:sldId id="516" r:id="rId15"/>
    <p:sldId id="479" r:id="rId16"/>
    <p:sldId id="480" r:id="rId17"/>
    <p:sldId id="481" r:id="rId18"/>
    <p:sldId id="482" r:id="rId19"/>
    <p:sldId id="484" r:id="rId20"/>
    <p:sldId id="517" r:id="rId21"/>
    <p:sldId id="485" r:id="rId22"/>
    <p:sldId id="486" r:id="rId23"/>
    <p:sldId id="487" r:id="rId24"/>
    <p:sldId id="489" r:id="rId25"/>
    <p:sldId id="490" r:id="rId26"/>
    <p:sldId id="518" r:id="rId27"/>
    <p:sldId id="491" r:id="rId28"/>
    <p:sldId id="492" r:id="rId29"/>
    <p:sldId id="493" r:id="rId30"/>
    <p:sldId id="496" r:id="rId31"/>
    <p:sldId id="519" r:id="rId32"/>
    <p:sldId id="499" r:id="rId33"/>
    <p:sldId id="500" r:id="rId34"/>
    <p:sldId id="501" r:id="rId35"/>
    <p:sldId id="502" r:id="rId36"/>
    <p:sldId id="503" r:id="rId37"/>
    <p:sldId id="497" r:id="rId38"/>
    <p:sldId id="520" r:id="rId39"/>
    <p:sldId id="504" r:id="rId40"/>
    <p:sldId id="505" r:id="rId41"/>
    <p:sldId id="506" r:id="rId42"/>
    <p:sldId id="510" r:id="rId43"/>
    <p:sldId id="498" r:id="rId44"/>
    <p:sldId id="521" r:id="rId45"/>
    <p:sldId id="507" r:id="rId46"/>
    <p:sldId id="508" r:id="rId47"/>
    <p:sldId id="509" r:id="rId48"/>
    <p:sldId id="511" r:id="rId49"/>
    <p:sldId id="513" r:id="rId50"/>
    <p:sldId id="531" r:id="rId51"/>
    <p:sldId id="522" r:id="rId52"/>
  </p:sldIdLst>
  <p:sldSz cx="10693400" cy="7562850"/>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UJA KULKARNI-JOHNSTON" initials="R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63BA47"/>
    <a:srgbClr val="90C226"/>
    <a:srgbClr val="404040"/>
    <a:srgbClr val="006F3F"/>
    <a:srgbClr val="5BAD41"/>
    <a:srgbClr val="39975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4681" autoAdjust="0"/>
  </p:normalViewPr>
  <p:slideViewPr>
    <p:cSldViewPr snapToGrid="0">
      <p:cViewPr varScale="1">
        <p:scale>
          <a:sx n="98" d="100"/>
          <a:sy n="98" d="100"/>
        </p:scale>
        <p:origin x="852" y="90"/>
      </p:cViewPr>
      <p:guideLst>
        <p:guide orient="horz" pos="2880"/>
        <p:guide pos="2160"/>
      </p:guideLst>
    </p:cSldViewPr>
  </p:slideViewPr>
  <p:outlineViewPr>
    <p:cViewPr>
      <p:scale>
        <a:sx n="33" d="100"/>
        <a:sy n="33" d="100"/>
      </p:scale>
      <p:origin x="0" y="-105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njot Tiwana" userId="f4e8c1e7-ef67-45b1-9227-02922c896e4f" providerId="ADAL" clId="{1C520BED-345B-4442-ACD7-3B4A5A66C77B}"/>
    <pc:docChg chg="undo custSel addSld delSld modSld">
      <pc:chgData name="Taranjot Tiwana" userId="f4e8c1e7-ef67-45b1-9227-02922c896e4f" providerId="ADAL" clId="{1C520BED-345B-4442-ACD7-3B4A5A66C77B}" dt="2023-05-24T13:50:15.692" v="2899" actId="13244"/>
      <pc:docMkLst>
        <pc:docMk/>
      </pc:docMkLst>
      <pc:sldChg chg="modSp mod">
        <pc:chgData name="Taranjot Tiwana" userId="f4e8c1e7-ef67-45b1-9227-02922c896e4f" providerId="ADAL" clId="{1C520BED-345B-4442-ACD7-3B4A5A66C77B}" dt="2023-05-24T13:47:17.902" v="2869" actId="13244"/>
        <pc:sldMkLst>
          <pc:docMk/>
          <pc:sldMk cId="4198482023" sldId="477"/>
        </pc:sldMkLst>
        <pc:graphicFrameChg chg="ord">
          <ac:chgData name="Taranjot Tiwana" userId="f4e8c1e7-ef67-45b1-9227-02922c896e4f" providerId="ADAL" clId="{1C520BED-345B-4442-ACD7-3B4A5A66C77B}" dt="2023-05-24T13:47:09.300" v="2867" actId="13244"/>
          <ac:graphicFrameMkLst>
            <pc:docMk/>
            <pc:sldMk cId="4198482023" sldId="477"/>
            <ac:graphicFrameMk id="10" creationId="{BC960531-9D4A-A768-E7FA-13D3EAB0D0DA}"/>
          </ac:graphicFrameMkLst>
        </pc:graphicFrameChg>
        <pc:picChg chg="mod ord">
          <ac:chgData name="Taranjot Tiwana" userId="f4e8c1e7-ef67-45b1-9227-02922c896e4f" providerId="ADAL" clId="{1C520BED-345B-4442-ACD7-3B4A5A66C77B}" dt="2023-05-24T13:47:13.293" v="2868" actId="13244"/>
          <ac:picMkLst>
            <pc:docMk/>
            <pc:sldMk cId="4198482023" sldId="477"/>
            <ac:picMk id="6" creationId="{DFB82FAE-944D-7713-0C51-221F101BD76B}"/>
          </ac:picMkLst>
        </pc:picChg>
        <pc:picChg chg="mod">
          <ac:chgData name="Taranjot Tiwana" userId="f4e8c1e7-ef67-45b1-9227-02922c896e4f" providerId="ADAL" clId="{1C520BED-345B-4442-ACD7-3B4A5A66C77B}" dt="2023-05-24T13:38:10.549" v="2087" actId="962"/>
          <ac:picMkLst>
            <pc:docMk/>
            <pc:sldMk cId="4198482023" sldId="477"/>
            <ac:picMk id="8" creationId="{C6B5122C-E2D9-ED15-9885-58C696710396}"/>
          </ac:picMkLst>
        </pc:picChg>
        <pc:picChg chg="mod ord">
          <ac:chgData name="Taranjot Tiwana" userId="f4e8c1e7-ef67-45b1-9227-02922c896e4f" providerId="ADAL" clId="{1C520BED-345B-4442-ACD7-3B4A5A66C77B}" dt="2023-05-24T13:47:17.902" v="2869" actId="13244"/>
          <ac:picMkLst>
            <pc:docMk/>
            <pc:sldMk cId="4198482023" sldId="477"/>
            <ac:picMk id="11" creationId="{84E1EB83-1923-AC2C-2818-775E3BA032EC}"/>
          </ac:picMkLst>
        </pc:picChg>
        <pc:picChg chg="mod">
          <ac:chgData name="Taranjot Tiwana" userId="f4e8c1e7-ef67-45b1-9227-02922c896e4f" providerId="ADAL" clId="{1C520BED-345B-4442-ACD7-3B4A5A66C77B}" dt="2023-05-24T13:38:58.064" v="2229" actId="962"/>
          <ac:picMkLst>
            <pc:docMk/>
            <pc:sldMk cId="4198482023" sldId="477"/>
            <ac:picMk id="12" creationId="{97CC8697-536D-B103-7364-46F444C3A421}"/>
          </ac:picMkLst>
        </pc:picChg>
      </pc:sldChg>
      <pc:sldChg chg="modSp mod">
        <pc:chgData name="Taranjot Tiwana" userId="f4e8c1e7-ef67-45b1-9227-02922c896e4f" providerId="ADAL" clId="{1C520BED-345B-4442-ACD7-3B4A5A66C77B}" dt="2023-05-24T13:48:46.668" v="2881" actId="13244"/>
        <pc:sldMkLst>
          <pc:docMk/>
          <pc:sldMk cId="1212345818" sldId="478"/>
        </pc:sldMkLst>
        <pc:graphicFrameChg chg="ord">
          <ac:chgData name="Taranjot Tiwana" userId="f4e8c1e7-ef67-45b1-9227-02922c896e4f" providerId="ADAL" clId="{1C520BED-345B-4442-ACD7-3B4A5A66C77B}" dt="2023-05-24T13:47:28.169" v="2870" actId="13244"/>
          <ac:graphicFrameMkLst>
            <pc:docMk/>
            <pc:sldMk cId="1212345818" sldId="478"/>
            <ac:graphicFrameMk id="4" creationId="{34366633-4E64-A2A2-BFB8-4E0AE70C508C}"/>
          </ac:graphicFrameMkLst>
        </pc:graphicFrameChg>
        <pc:picChg chg="mod ord">
          <ac:chgData name="Taranjot Tiwana" userId="f4e8c1e7-ef67-45b1-9227-02922c896e4f" providerId="ADAL" clId="{1C520BED-345B-4442-ACD7-3B4A5A66C77B}" dt="2023-05-24T13:48:28.554" v="2879" actId="13244"/>
          <ac:picMkLst>
            <pc:docMk/>
            <pc:sldMk cId="1212345818" sldId="478"/>
            <ac:picMk id="6" creationId="{FEC10516-04D0-BF34-D08A-B1695D28D2F0}"/>
          </ac:picMkLst>
        </pc:picChg>
        <pc:picChg chg="mod ord">
          <ac:chgData name="Taranjot Tiwana" userId="f4e8c1e7-ef67-45b1-9227-02922c896e4f" providerId="ADAL" clId="{1C520BED-345B-4442-ACD7-3B4A5A66C77B}" dt="2023-05-24T13:48:44.329" v="2880" actId="962"/>
          <ac:picMkLst>
            <pc:docMk/>
            <pc:sldMk cId="1212345818" sldId="478"/>
            <ac:picMk id="7" creationId="{06249AC2-2423-3BB0-3476-722A2A76E485}"/>
          </ac:picMkLst>
        </pc:picChg>
        <pc:picChg chg="mod ord">
          <ac:chgData name="Taranjot Tiwana" userId="f4e8c1e7-ef67-45b1-9227-02922c896e4f" providerId="ADAL" clId="{1C520BED-345B-4442-ACD7-3B4A5A66C77B}" dt="2023-05-24T13:47:38.864" v="2873" actId="13244"/>
          <ac:picMkLst>
            <pc:docMk/>
            <pc:sldMk cId="1212345818" sldId="478"/>
            <ac:picMk id="8" creationId="{D9C85599-0A10-E3FF-BF50-CCB742AD3EC1}"/>
          </ac:picMkLst>
        </pc:picChg>
        <pc:picChg chg="mod ord">
          <ac:chgData name="Taranjot Tiwana" userId="f4e8c1e7-ef67-45b1-9227-02922c896e4f" providerId="ADAL" clId="{1C520BED-345B-4442-ACD7-3B4A5A66C77B}" dt="2023-05-24T13:48:46.668" v="2881" actId="13244"/>
          <ac:picMkLst>
            <pc:docMk/>
            <pc:sldMk cId="1212345818" sldId="478"/>
            <ac:picMk id="12" creationId="{81383205-2309-7545-ADB2-DF5EF2D9DEBA}"/>
          </ac:picMkLst>
        </pc:picChg>
      </pc:sldChg>
      <pc:sldChg chg="modSp mod">
        <pc:chgData name="Taranjot Tiwana" userId="f4e8c1e7-ef67-45b1-9227-02922c896e4f" providerId="ADAL" clId="{1C520BED-345B-4442-ACD7-3B4A5A66C77B}" dt="2023-05-24T13:43:22.184" v="2739" actId="962"/>
        <pc:sldMkLst>
          <pc:docMk/>
          <pc:sldMk cId="3078231660" sldId="484"/>
        </pc:sldMkLst>
        <pc:picChg chg="mod">
          <ac:chgData name="Taranjot Tiwana" userId="f4e8c1e7-ef67-45b1-9227-02922c896e4f" providerId="ADAL" clId="{1C520BED-345B-4442-ACD7-3B4A5A66C77B}" dt="2023-05-24T13:42:46.566" v="2665" actId="962"/>
          <ac:picMkLst>
            <pc:docMk/>
            <pc:sldMk cId="3078231660" sldId="484"/>
            <ac:picMk id="8" creationId="{B594F8CF-1BB5-C294-B208-D1739303A37E}"/>
          </ac:picMkLst>
        </pc:picChg>
        <pc:picChg chg="mod">
          <ac:chgData name="Taranjot Tiwana" userId="f4e8c1e7-ef67-45b1-9227-02922c896e4f" providerId="ADAL" clId="{1C520BED-345B-4442-ACD7-3B4A5A66C77B}" dt="2023-05-24T13:30:50.063" v="1179" actId="962"/>
          <ac:picMkLst>
            <pc:docMk/>
            <pc:sldMk cId="3078231660" sldId="484"/>
            <ac:picMk id="10" creationId="{22B760E9-F73C-5122-3A39-B17960E05507}"/>
          </ac:picMkLst>
        </pc:picChg>
        <pc:picChg chg="mod">
          <ac:chgData name="Taranjot Tiwana" userId="f4e8c1e7-ef67-45b1-9227-02922c896e4f" providerId="ADAL" clId="{1C520BED-345B-4442-ACD7-3B4A5A66C77B}" dt="2023-05-24T13:43:22.184" v="2739" actId="962"/>
          <ac:picMkLst>
            <pc:docMk/>
            <pc:sldMk cId="3078231660" sldId="484"/>
            <ac:picMk id="11" creationId="{C79EE598-1176-F663-C7F4-0AC21846B48D}"/>
          </ac:picMkLst>
        </pc:picChg>
        <pc:picChg chg="mod">
          <ac:chgData name="Taranjot Tiwana" userId="f4e8c1e7-ef67-45b1-9227-02922c896e4f" providerId="ADAL" clId="{1C520BED-345B-4442-ACD7-3B4A5A66C77B}" dt="2023-05-24T13:42:30.731" v="2627" actId="962"/>
          <ac:picMkLst>
            <pc:docMk/>
            <pc:sldMk cId="3078231660" sldId="484"/>
            <ac:picMk id="12" creationId="{79FC7B6E-33F5-2602-8F3A-211FFB78F66F}"/>
          </ac:picMkLst>
        </pc:picChg>
      </pc:sldChg>
      <pc:sldChg chg="modSp mod">
        <pc:chgData name="Taranjot Tiwana" userId="f4e8c1e7-ef67-45b1-9227-02922c896e4f" providerId="ADAL" clId="{1C520BED-345B-4442-ACD7-3B4A5A66C77B}" dt="2023-05-24T13:49:01.711" v="2885" actId="13244"/>
        <pc:sldMkLst>
          <pc:docMk/>
          <pc:sldMk cId="1169626049" sldId="490"/>
        </pc:sldMkLst>
        <pc:graphicFrameChg chg="ord">
          <ac:chgData name="Taranjot Tiwana" userId="f4e8c1e7-ef67-45b1-9227-02922c896e4f" providerId="ADAL" clId="{1C520BED-345B-4442-ACD7-3B4A5A66C77B}" dt="2023-05-24T13:48:53.799" v="2882" actId="13244"/>
          <ac:graphicFrameMkLst>
            <pc:docMk/>
            <pc:sldMk cId="1169626049" sldId="490"/>
            <ac:graphicFrameMk id="6" creationId="{6B346E48-9B97-C4CA-B29D-E6D1D16C434B}"/>
          </ac:graphicFrameMkLst>
        </pc:graphicFrameChg>
        <pc:picChg chg="mod ord">
          <ac:chgData name="Taranjot Tiwana" userId="f4e8c1e7-ef67-45b1-9227-02922c896e4f" providerId="ADAL" clId="{1C520BED-345B-4442-ACD7-3B4A5A66C77B}" dt="2023-05-24T13:48:57.591" v="2883" actId="13244"/>
          <ac:picMkLst>
            <pc:docMk/>
            <pc:sldMk cId="1169626049" sldId="490"/>
            <ac:picMk id="7" creationId="{DA160CA5-3709-DA44-EF6A-CBC5F9F46286}"/>
          </ac:picMkLst>
        </pc:picChg>
        <pc:picChg chg="mod ord">
          <ac:chgData name="Taranjot Tiwana" userId="f4e8c1e7-ef67-45b1-9227-02922c896e4f" providerId="ADAL" clId="{1C520BED-345B-4442-ACD7-3B4A5A66C77B}" dt="2023-05-24T13:48:59.901" v="2884" actId="13244"/>
          <ac:picMkLst>
            <pc:docMk/>
            <pc:sldMk cId="1169626049" sldId="490"/>
            <ac:picMk id="10" creationId="{79A6AA86-0FE2-70BF-7E64-4AD92FA2BC24}"/>
          </ac:picMkLst>
        </pc:picChg>
        <pc:picChg chg="mod">
          <ac:chgData name="Taranjot Tiwana" userId="f4e8c1e7-ef67-45b1-9227-02922c896e4f" providerId="ADAL" clId="{1C520BED-345B-4442-ACD7-3B4A5A66C77B}" dt="2023-05-24T13:33:37.337" v="1489" actId="962"/>
          <ac:picMkLst>
            <pc:docMk/>
            <pc:sldMk cId="1169626049" sldId="490"/>
            <ac:picMk id="11" creationId="{CCF38415-A9C1-796E-1EBE-2C166637E3BE}"/>
          </ac:picMkLst>
        </pc:picChg>
        <pc:picChg chg="mod ord">
          <ac:chgData name="Taranjot Tiwana" userId="f4e8c1e7-ef67-45b1-9227-02922c896e4f" providerId="ADAL" clId="{1C520BED-345B-4442-ACD7-3B4A5A66C77B}" dt="2023-05-24T13:49:01.711" v="2885" actId="13244"/>
          <ac:picMkLst>
            <pc:docMk/>
            <pc:sldMk cId="1169626049" sldId="490"/>
            <ac:picMk id="12" creationId="{8FCC1BC7-C238-25FB-3BB1-8E6E1E09A154}"/>
          </ac:picMkLst>
        </pc:picChg>
      </pc:sldChg>
      <pc:sldChg chg="modSp mod">
        <pc:chgData name="Taranjot Tiwana" userId="f4e8c1e7-ef67-45b1-9227-02922c896e4f" providerId="ADAL" clId="{1C520BED-345B-4442-ACD7-3B4A5A66C77B}" dt="2023-05-24T13:49:18.448" v="2889" actId="13244"/>
        <pc:sldMkLst>
          <pc:docMk/>
          <pc:sldMk cId="2653779308" sldId="496"/>
        </pc:sldMkLst>
        <pc:graphicFrameChg chg="ord">
          <ac:chgData name="Taranjot Tiwana" userId="f4e8c1e7-ef67-45b1-9227-02922c896e4f" providerId="ADAL" clId="{1C520BED-345B-4442-ACD7-3B4A5A66C77B}" dt="2023-05-24T13:49:08.093" v="2886" actId="13244"/>
          <ac:graphicFrameMkLst>
            <pc:docMk/>
            <pc:sldMk cId="2653779308" sldId="496"/>
            <ac:graphicFrameMk id="2" creationId="{07C64864-1E16-8E6D-87A0-0779B73996D5}"/>
          </ac:graphicFrameMkLst>
        </pc:graphicFrameChg>
        <pc:picChg chg="mod ord">
          <ac:chgData name="Taranjot Tiwana" userId="f4e8c1e7-ef67-45b1-9227-02922c896e4f" providerId="ADAL" clId="{1C520BED-345B-4442-ACD7-3B4A5A66C77B}" dt="2023-05-24T13:49:11.934" v="2887" actId="13244"/>
          <ac:picMkLst>
            <pc:docMk/>
            <pc:sldMk cId="2653779308" sldId="496"/>
            <ac:picMk id="4" creationId="{03E20397-4570-0084-E736-2650B7A5EC4F}"/>
          </ac:picMkLst>
        </pc:picChg>
        <pc:picChg chg="mod ord">
          <ac:chgData name="Taranjot Tiwana" userId="f4e8c1e7-ef67-45b1-9227-02922c896e4f" providerId="ADAL" clId="{1C520BED-345B-4442-ACD7-3B4A5A66C77B}" dt="2023-05-24T13:49:15.435" v="2888" actId="13244"/>
          <ac:picMkLst>
            <pc:docMk/>
            <pc:sldMk cId="2653779308" sldId="496"/>
            <ac:picMk id="8" creationId="{9414762E-A9F6-0965-458C-42BD0AC20554}"/>
          </ac:picMkLst>
        </pc:picChg>
        <pc:picChg chg="mod ord">
          <ac:chgData name="Taranjot Tiwana" userId="f4e8c1e7-ef67-45b1-9227-02922c896e4f" providerId="ADAL" clId="{1C520BED-345B-4442-ACD7-3B4A5A66C77B}" dt="2023-05-24T13:49:18.448" v="2889" actId="13244"/>
          <ac:picMkLst>
            <pc:docMk/>
            <pc:sldMk cId="2653779308" sldId="496"/>
            <ac:picMk id="11" creationId="{08E758BC-2366-FE7D-C501-6611729D750D}"/>
          </ac:picMkLst>
        </pc:picChg>
        <pc:picChg chg="mod">
          <ac:chgData name="Taranjot Tiwana" userId="f4e8c1e7-ef67-45b1-9227-02922c896e4f" providerId="ADAL" clId="{1C520BED-345B-4442-ACD7-3B4A5A66C77B}" dt="2023-05-24T13:43:44.583" v="2740" actId="1076"/>
          <ac:picMkLst>
            <pc:docMk/>
            <pc:sldMk cId="2653779308" sldId="496"/>
            <ac:picMk id="12" creationId="{A9A50EFA-35DC-82B5-93E9-BE8F42F42AF0}"/>
          </ac:picMkLst>
        </pc:picChg>
      </pc:sldChg>
      <pc:sldChg chg="modSp mod">
        <pc:chgData name="Taranjot Tiwana" userId="f4e8c1e7-ef67-45b1-9227-02922c896e4f" providerId="ADAL" clId="{1C520BED-345B-4442-ACD7-3B4A5A66C77B}" dt="2023-05-24T13:49:42.473" v="2891" actId="13244"/>
        <pc:sldMkLst>
          <pc:docMk/>
          <pc:sldMk cId="2356510443" sldId="497"/>
        </pc:sldMkLst>
        <pc:graphicFrameChg chg="ord">
          <ac:chgData name="Taranjot Tiwana" userId="f4e8c1e7-ef67-45b1-9227-02922c896e4f" providerId="ADAL" clId="{1C520BED-345B-4442-ACD7-3B4A5A66C77B}" dt="2023-05-24T13:49:35.055" v="2890" actId="13244"/>
          <ac:graphicFrameMkLst>
            <pc:docMk/>
            <pc:sldMk cId="2356510443" sldId="497"/>
            <ac:graphicFrameMk id="5" creationId="{0AEE0626-C651-AB13-BBAA-A194AB4A1F8A}"/>
          </ac:graphicFrameMkLst>
        </pc:graphicFrameChg>
        <pc:picChg chg="mod">
          <ac:chgData name="Taranjot Tiwana" userId="f4e8c1e7-ef67-45b1-9227-02922c896e4f" providerId="ADAL" clId="{1C520BED-345B-4442-ACD7-3B4A5A66C77B}" dt="2023-05-24T13:36:06.981" v="1764" actId="962"/>
          <ac:picMkLst>
            <pc:docMk/>
            <pc:sldMk cId="2356510443" sldId="497"/>
            <ac:picMk id="7" creationId="{9FAB6E43-5F14-6EDB-A19F-20F26BC7683E}"/>
          </ac:picMkLst>
        </pc:picChg>
        <pc:picChg chg="mod">
          <ac:chgData name="Taranjot Tiwana" userId="f4e8c1e7-ef67-45b1-9227-02922c896e4f" providerId="ADAL" clId="{1C520BED-345B-4442-ACD7-3B4A5A66C77B}" dt="2023-05-24T13:36:51.406" v="1917" actId="962"/>
          <ac:picMkLst>
            <pc:docMk/>
            <pc:sldMk cId="2356510443" sldId="497"/>
            <ac:picMk id="10" creationId="{848241A6-5B54-B78F-4AB9-07558DC1C259}"/>
          </ac:picMkLst>
        </pc:picChg>
        <pc:picChg chg="mod ord">
          <ac:chgData name="Taranjot Tiwana" userId="f4e8c1e7-ef67-45b1-9227-02922c896e4f" providerId="ADAL" clId="{1C520BED-345B-4442-ACD7-3B4A5A66C77B}" dt="2023-05-24T13:49:42.473" v="2891" actId="13244"/>
          <ac:picMkLst>
            <pc:docMk/>
            <pc:sldMk cId="2356510443" sldId="497"/>
            <ac:picMk id="11" creationId="{BB6B121D-4541-1EC5-D7EA-A02355828FE3}"/>
          </ac:picMkLst>
        </pc:picChg>
        <pc:picChg chg="mod">
          <ac:chgData name="Taranjot Tiwana" userId="f4e8c1e7-ef67-45b1-9227-02922c896e4f" providerId="ADAL" clId="{1C520BED-345B-4442-ACD7-3B4A5A66C77B}" dt="2023-05-24T13:37:43.684" v="2074" actId="962"/>
          <ac:picMkLst>
            <pc:docMk/>
            <pc:sldMk cId="2356510443" sldId="497"/>
            <ac:picMk id="12" creationId="{C198D318-8310-AC1C-29B4-F9DC18AA41DA}"/>
          </ac:picMkLst>
        </pc:picChg>
      </pc:sldChg>
      <pc:sldChg chg="addSp delSp modSp mod">
        <pc:chgData name="Taranjot Tiwana" userId="f4e8c1e7-ef67-45b1-9227-02922c896e4f" providerId="ADAL" clId="{1C520BED-345B-4442-ACD7-3B4A5A66C77B}" dt="2023-05-24T13:50:15.692" v="2899" actId="13244"/>
        <pc:sldMkLst>
          <pc:docMk/>
          <pc:sldMk cId="1694082279" sldId="498"/>
        </pc:sldMkLst>
        <pc:graphicFrameChg chg="ord">
          <ac:chgData name="Taranjot Tiwana" userId="f4e8c1e7-ef67-45b1-9227-02922c896e4f" providerId="ADAL" clId="{1C520BED-345B-4442-ACD7-3B4A5A66C77B}" dt="2023-05-24T13:49:49.704" v="2892" actId="13244"/>
          <ac:graphicFrameMkLst>
            <pc:docMk/>
            <pc:sldMk cId="1694082279" sldId="498"/>
            <ac:graphicFrameMk id="4" creationId="{0F39E148-C31E-C81F-204E-0E9AD77CBF56}"/>
          </ac:graphicFrameMkLst>
        </pc:graphicFrameChg>
        <pc:picChg chg="mod ord">
          <ac:chgData name="Taranjot Tiwana" userId="f4e8c1e7-ef67-45b1-9227-02922c896e4f" providerId="ADAL" clId="{1C520BED-345B-4442-ACD7-3B4A5A66C77B}" dt="2023-05-24T13:50:03.959" v="2896" actId="962"/>
          <ac:picMkLst>
            <pc:docMk/>
            <pc:sldMk cId="1694082279" sldId="498"/>
            <ac:picMk id="5" creationId="{44257042-C8B8-A560-6ED6-379805117C97}"/>
          </ac:picMkLst>
        </pc:picChg>
        <pc:picChg chg="mod ord">
          <ac:chgData name="Taranjot Tiwana" userId="f4e8c1e7-ef67-45b1-9227-02922c896e4f" providerId="ADAL" clId="{1C520BED-345B-4442-ACD7-3B4A5A66C77B}" dt="2023-05-24T13:50:11.054" v="2898" actId="13244"/>
          <ac:picMkLst>
            <pc:docMk/>
            <pc:sldMk cId="1694082279" sldId="498"/>
            <ac:picMk id="7" creationId="{9B88A01E-EADA-00DF-8667-B29409D83937}"/>
          </ac:picMkLst>
        </pc:picChg>
        <pc:picChg chg="mod">
          <ac:chgData name="Taranjot Tiwana" userId="f4e8c1e7-ef67-45b1-9227-02922c896e4f" providerId="ADAL" clId="{1C520BED-345B-4442-ACD7-3B4A5A66C77B}" dt="2023-05-24T13:48:18.729" v="2878" actId="14100"/>
          <ac:picMkLst>
            <pc:docMk/>
            <pc:sldMk cId="1694082279" sldId="498"/>
            <ac:picMk id="11" creationId="{F9195F9E-EDFD-7F73-FF90-1A71BAB43338}"/>
          </ac:picMkLst>
        </pc:picChg>
        <pc:picChg chg="add del mod ord">
          <ac:chgData name="Taranjot Tiwana" userId="f4e8c1e7-ef67-45b1-9227-02922c896e4f" providerId="ADAL" clId="{1C520BED-345B-4442-ACD7-3B4A5A66C77B}" dt="2023-05-24T13:50:15.692" v="2899" actId="13244"/>
          <ac:picMkLst>
            <pc:docMk/>
            <pc:sldMk cId="1694082279" sldId="498"/>
            <ac:picMk id="12" creationId="{8A14938F-5348-0054-56C3-6A655A73C319}"/>
          </ac:picMkLst>
        </pc:picChg>
      </pc:sldChg>
      <pc:sldChg chg="modSp mod">
        <pc:chgData name="Taranjot Tiwana" userId="f4e8c1e7-ef67-45b1-9227-02922c896e4f" providerId="ADAL" clId="{1C520BED-345B-4442-ACD7-3B4A5A66C77B}" dt="2023-05-24T10:22:01.656" v="11" actId="20577"/>
        <pc:sldMkLst>
          <pc:docMk/>
          <pc:sldMk cId="174765606" sldId="502"/>
        </pc:sldMkLst>
        <pc:spChg chg="mod">
          <ac:chgData name="Taranjot Tiwana" userId="f4e8c1e7-ef67-45b1-9227-02922c896e4f" providerId="ADAL" clId="{1C520BED-345B-4442-ACD7-3B4A5A66C77B}" dt="2023-05-24T10:22:01.656" v="11" actId="20577"/>
          <ac:spMkLst>
            <pc:docMk/>
            <pc:sldMk cId="174765606" sldId="502"/>
            <ac:spMk id="7" creationId="{00BDD96A-C497-47B5-D8A1-A20DCD85F5DA}"/>
          </ac:spMkLst>
        </pc:spChg>
      </pc:sldChg>
      <pc:sldChg chg="modSp mod">
        <pc:chgData name="Taranjot Tiwana" userId="f4e8c1e7-ef67-45b1-9227-02922c896e4f" providerId="ADAL" clId="{1C520BED-345B-4442-ACD7-3B4A5A66C77B}" dt="2023-05-24T10:21:17.419" v="7" actId="313"/>
        <pc:sldMkLst>
          <pc:docMk/>
          <pc:sldMk cId="1129001689" sldId="505"/>
        </pc:sldMkLst>
        <pc:spChg chg="mod">
          <ac:chgData name="Taranjot Tiwana" userId="f4e8c1e7-ef67-45b1-9227-02922c896e4f" providerId="ADAL" clId="{1C520BED-345B-4442-ACD7-3B4A5A66C77B}" dt="2023-05-24T10:21:17.419" v="7" actId="313"/>
          <ac:spMkLst>
            <pc:docMk/>
            <pc:sldMk cId="1129001689" sldId="505"/>
            <ac:spMk id="2" creationId="{5CDF6887-B9DE-95B6-391B-DEB00B3A5866}"/>
          </ac:spMkLst>
        </pc:spChg>
      </pc:sldChg>
      <pc:sldChg chg="modSp mod">
        <pc:chgData name="Taranjot Tiwana" userId="f4e8c1e7-ef67-45b1-9227-02922c896e4f" providerId="ADAL" clId="{1C520BED-345B-4442-ACD7-3B4A5A66C77B}" dt="2023-05-24T08:17:33.046" v="2" actId="1038"/>
        <pc:sldMkLst>
          <pc:docMk/>
          <pc:sldMk cId="2695075524" sldId="522"/>
        </pc:sldMkLst>
        <pc:graphicFrameChg chg="mod">
          <ac:chgData name="Taranjot Tiwana" userId="f4e8c1e7-ef67-45b1-9227-02922c896e4f" providerId="ADAL" clId="{1C520BED-345B-4442-ACD7-3B4A5A66C77B}" dt="2023-05-24T08:16:57.413" v="1" actId="962"/>
          <ac:graphicFrameMkLst>
            <pc:docMk/>
            <pc:sldMk cId="2695075524" sldId="522"/>
            <ac:graphicFrameMk id="5" creationId="{2FB6E251-69ED-C114-6E32-24384BCD6951}"/>
          </ac:graphicFrameMkLst>
        </pc:graphicFrameChg>
        <pc:picChg chg="mod">
          <ac:chgData name="Taranjot Tiwana" userId="f4e8c1e7-ef67-45b1-9227-02922c896e4f" providerId="ADAL" clId="{1C520BED-345B-4442-ACD7-3B4A5A66C77B}" dt="2023-05-24T08:17:33.046" v="2" actId="1038"/>
          <ac:picMkLst>
            <pc:docMk/>
            <pc:sldMk cId="2695075524" sldId="522"/>
            <ac:picMk id="4" creationId="{C63CD8B7-B962-5262-A51F-D5A874D2ED00}"/>
          </ac:picMkLst>
        </pc:picChg>
      </pc:sldChg>
      <pc:sldChg chg="modSp mod">
        <pc:chgData name="Taranjot Tiwana" userId="f4e8c1e7-ef67-45b1-9227-02922c896e4f" providerId="ADAL" clId="{1C520BED-345B-4442-ACD7-3B4A5A66C77B}" dt="2023-05-24T10:21:26.590" v="8" actId="313"/>
        <pc:sldMkLst>
          <pc:docMk/>
          <pc:sldMk cId="793209331" sldId="531"/>
        </pc:sldMkLst>
        <pc:spChg chg="mod">
          <ac:chgData name="Taranjot Tiwana" userId="f4e8c1e7-ef67-45b1-9227-02922c896e4f" providerId="ADAL" clId="{1C520BED-345B-4442-ACD7-3B4A5A66C77B}" dt="2023-05-24T10:21:26.590" v="8" actId="313"/>
          <ac:spMkLst>
            <pc:docMk/>
            <pc:sldMk cId="793209331" sldId="531"/>
            <ac:spMk id="5" creationId="{AEC4FD65-E278-2D29-166E-4341B09E7827}"/>
          </ac:spMkLst>
        </pc:spChg>
        <pc:spChg chg="mod">
          <ac:chgData name="Taranjot Tiwana" userId="f4e8c1e7-ef67-45b1-9227-02922c896e4f" providerId="ADAL" clId="{1C520BED-345B-4442-ACD7-3B4A5A66C77B}" dt="2023-05-24T08:16:48.436" v="0" actId="33553"/>
          <ac:spMkLst>
            <pc:docMk/>
            <pc:sldMk cId="793209331" sldId="531"/>
            <ac:spMk id="9" creationId="{C2E5D941-46F4-AFC4-EE12-83007D660068}"/>
          </ac:spMkLst>
        </pc:spChg>
      </pc:sldChg>
      <pc:sldChg chg="add del">
        <pc:chgData name="Taranjot Tiwana" userId="f4e8c1e7-ef67-45b1-9227-02922c896e4f" providerId="ADAL" clId="{1C520BED-345B-4442-ACD7-3B4A5A66C77B}" dt="2023-05-24T09:22:07.977" v="4"/>
        <pc:sldMkLst>
          <pc:docMk/>
          <pc:sldMk cId="4173944814" sldId="532"/>
        </pc:sldMkLst>
      </pc:sldChg>
    </pc:docChg>
  </pc:docChgLst>
  <pc:docChgLst>
    <pc:chgData name="Rajiv Ahlawat" userId="a1109cd9-52a7-488a-9fab-8e4205a82a7e" providerId="ADAL" clId="{2453EFD0-CA5C-4E05-8DBF-D278F44237C0}"/>
    <pc:docChg chg="modSld">
      <pc:chgData name="Rajiv Ahlawat" userId="a1109cd9-52a7-488a-9fab-8e4205a82a7e" providerId="ADAL" clId="{2453EFD0-CA5C-4E05-8DBF-D278F44237C0}" dt="2023-07-03T19:41:24.305" v="9" actId="20577"/>
      <pc:docMkLst>
        <pc:docMk/>
      </pc:docMkLst>
      <pc:sldChg chg="modSp mod">
        <pc:chgData name="Rajiv Ahlawat" userId="a1109cd9-52a7-488a-9fab-8e4205a82a7e" providerId="ADAL" clId="{2453EFD0-CA5C-4E05-8DBF-D278F44237C0}" dt="2023-07-03T19:41:24.305" v="9" actId="20577"/>
        <pc:sldMkLst>
          <pc:docMk/>
          <pc:sldMk cId="2726094742" sldId="286"/>
        </pc:sldMkLst>
        <pc:spChg chg="mod">
          <ac:chgData name="Rajiv Ahlawat" userId="a1109cd9-52a7-488a-9fab-8e4205a82a7e" providerId="ADAL" clId="{2453EFD0-CA5C-4E05-8DBF-D278F44237C0}" dt="2023-07-03T19:41:24.305" v="9" actId="20577"/>
          <ac:spMkLst>
            <pc:docMk/>
            <pc:sldMk cId="2726094742" sldId="286"/>
            <ac:spMk id="5" creationId="{CBC0FEEB-224B-6781-7A01-485A3EAE17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5101" cy="356397"/>
          </a:xfrm>
          <a:prstGeom prst="rect">
            <a:avLst/>
          </a:prstGeom>
        </p:spPr>
        <p:txBody>
          <a:bodyPr vert="horz" lIns="86841" tIns="43420" rIns="86841" bIns="43420" rtlCol="0"/>
          <a:lstStyle>
            <a:lvl1pPr algn="l">
              <a:defRPr sz="1100"/>
            </a:lvl1pPr>
          </a:lstStyle>
          <a:p>
            <a:endParaRPr lang="en-GB" dirty="0"/>
          </a:p>
        </p:txBody>
      </p:sp>
      <p:sp>
        <p:nvSpPr>
          <p:cNvPr id="3" name="Date Placeholder 2"/>
          <p:cNvSpPr>
            <a:spLocks noGrp="1"/>
          </p:cNvSpPr>
          <p:nvPr>
            <p:ph type="dt" idx="1"/>
          </p:nvPr>
        </p:nvSpPr>
        <p:spPr>
          <a:xfrm>
            <a:off x="5797994" y="0"/>
            <a:ext cx="4433581" cy="356397"/>
          </a:xfrm>
          <a:prstGeom prst="rect">
            <a:avLst/>
          </a:prstGeom>
        </p:spPr>
        <p:txBody>
          <a:bodyPr vert="horz" lIns="86841" tIns="43420" rIns="86841" bIns="43420" rtlCol="0"/>
          <a:lstStyle>
            <a:lvl1pPr algn="r">
              <a:defRPr sz="1100"/>
            </a:lvl1pPr>
          </a:lstStyle>
          <a:p>
            <a:fld id="{9B20DA3F-AEA9-49AE-B955-110344BEE3A4}" type="datetimeFigureOut">
              <a:rPr lang="en-GB" smtClean="0"/>
              <a:t>03/07/2023</a:t>
            </a:fld>
            <a:endParaRPr lang="en-GB" dirty="0"/>
          </a:p>
        </p:txBody>
      </p:sp>
      <p:sp>
        <p:nvSpPr>
          <p:cNvPr id="4" name="Slide Image Placeholder 3"/>
          <p:cNvSpPr>
            <a:spLocks noGrp="1" noRot="1" noChangeAspect="1"/>
          </p:cNvSpPr>
          <p:nvPr>
            <p:ph type="sldImg" idx="2"/>
          </p:nvPr>
        </p:nvSpPr>
        <p:spPr>
          <a:xfrm>
            <a:off x="3424238" y="889000"/>
            <a:ext cx="3386137" cy="2395538"/>
          </a:xfrm>
          <a:prstGeom prst="rect">
            <a:avLst/>
          </a:prstGeom>
          <a:noFill/>
          <a:ln w="12700">
            <a:solidFill>
              <a:prstClr val="black"/>
            </a:solidFill>
          </a:ln>
        </p:spPr>
        <p:txBody>
          <a:bodyPr vert="horz" lIns="86841" tIns="43420" rIns="86841" bIns="43420" rtlCol="0" anchor="ctr"/>
          <a:lstStyle/>
          <a:p>
            <a:endParaRPr lang="en-GB" dirty="0"/>
          </a:p>
        </p:txBody>
      </p:sp>
      <p:sp>
        <p:nvSpPr>
          <p:cNvPr id="5" name="Notes Placeholder 4"/>
          <p:cNvSpPr>
            <a:spLocks noGrp="1"/>
          </p:cNvSpPr>
          <p:nvPr>
            <p:ph type="body" sz="quarter" idx="3"/>
          </p:nvPr>
        </p:nvSpPr>
        <p:spPr>
          <a:xfrm>
            <a:off x="1024069" y="3419315"/>
            <a:ext cx="8186475" cy="2797486"/>
          </a:xfrm>
          <a:prstGeom prst="rect">
            <a:avLst/>
          </a:prstGeom>
        </p:spPr>
        <p:txBody>
          <a:bodyPr vert="horz" lIns="86841" tIns="43420" rIns="86841" bIns="434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747667"/>
            <a:ext cx="4435101" cy="356396"/>
          </a:xfrm>
          <a:prstGeom prst="rect">
            <a:avLst/>
          </a:prstGeom>
        </p:spPr>
        <p:txBody>
          <a:bodyPr vert="horz" lIns="86841" tIns="43420" rIns="86841" bIns="43420" rtlCol="0" anchor="b"/>
          <a:lstStyle>
            <a:lvl1pPr algn="l">
              <a:defRPr sz="1100"/>
            </a:lvl1pPr>
          </a:lstStyle>
          <a:p>
            <a:endParaRPr lang="en-GB" dirty="0"/>
          </a:p>
        </p:txBody>
      </p:sp>
      <p:sp>
        <p:nvSpPr>
          <p:cNvPr id="7" name="Slide Number Placeholder 6"/>
          <p:cNvSpPr>
            <a:spLocks noGrp="1"/>
          </p:cNvSpPr>
          <p:nvPr>
            <p:ph type="sldNum" sz="quarter" idx="5"/>
          </p:nvPr>
        </p:nvSpPr>
        <p:spPr>
          <a:xfrm>
            <a:off x="5797994" y="6747667"/>
            <a:ext cx="4433581" cy="356396"/>
          </a:xfrm>
          <a:prstGeom prst="rect">
            <a:avLst/>
          </a:prstGeom>
        </p:spPr>
        <p:txBody>
          <a:bodyPr vert="horz" lIns="86841" tIns="43420" rIns="86841" bIns="43420" rtlCol="0" anchor="b"/>
          <a:lstStyle>
            <a:lvl1pPr algn="r">
              <a:defRPr sz="1100"/>
            </a:lvl1pPr>
          </a:lstStyle>
          <a:p>
            <a:fld id="{2C8D9CD9-3404-4490-968D-94C76F4873A4}" type="slidenum">
              <a:rPr lang="en-GB" smtClean="0"/>
              <a:t>‹#›</a:t>
            </a:fld>
            <a:endParaRPr lang="en-GB" dirty="0"/>
          </a:p>
        </p:txBody>
      </p:sp>
    </p:spTree>
    <p:extLst>
      <p:ext uri="{BB962C8B-B14F-4D97-AF65-F5344CB8AC3E}">
        <p14:creationId xmlns:p14="http://schemas.microsoft.com/office/powerpoint/2010/main" val="91024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a:t>
            </a:fld>
            <a:endParaRPr lang="en-GB" dirty="0"/>
          </a:p>
        </p:txBody>
      </p:sp>
    </p:spTree>
    <p:extLst>
      <p:ext uri="{BB962C8B-B14F-4D97-AF65-F5344CB8AC3E}">
        <p14:creationId xmlns:p14="http://schemas.microsoft.com/office/powerpoint/2010/main" val="106346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a:t>
            </a:fld>
            <a:endParaRPr lang="en-GB" dirty="0"/>
          </a:p>
        </p:txBody>
      </p:sp>
    </p:spTree>
    <p:extLst>
      <p:ext uri="{BB962C8B-B14F-4D97-AF65-F5344CB8AC3E}">
        <p14:creationId xmlns:p14="http://schemas.microsoft.com/office/powerpoint/2010/main" val="139543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3</a:t>
            </a:fld>
            <a:endParaRPr lang="en-GB" dirty="0"/>
          </a:p>
        </p:txBody>
      </p:sp>
    </p:spTree>
    <p:extLst>
      <p:ext uri="{BB962C8B-B14F-4D97-AF65-F5344CB8AC3E}">
        <p14:creationId xmlns:p14="http://schemas.microsoft.com/office/powerpoint/2010/main" val="267996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5</a:t>
            </a:fld>
            <a:endParaRPr lang="en-GB" dirty="0"/>
          </a:p>
        </p:txBody>
      </p:sp>
    </p:spTree>
    <p:extLst>
      <p:ext uri="{BB962C8B-B14F-4D97-AF65-F5344CB8AC3E}">
        <p14:creationId xmlns:p14="http://schemas.microsoft.com/office/powerpoint/2010/main" val="268906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6</a:t>
            </a:fld>
            <a:endParaRPr lang="en-GB" dirty="0"/>
          </a:p>
        </p:txBody>
      </p:sp>
    </p:spTree>
    <p:extLst>
      <p:ext uri="{BB962C8B-B14F-4D97-AF65-F5344CB8AC3E}">
        <p14:creationId xmlns:p14="http://schemas.microsoft.com/office/powerpoint/2010/main" val="148138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7</a:t>
            </a:fld>
            <a:endParaRPr lang="en-GB" dirty="0"/>
          </a:p>
        </p:txBody>
      </p:sp>
    </p:spTree>
    <p:extLst>
      <p:ext uri="{BB962C8B-B14F-4D97-AF65-F5344CB8AC3E}">
        <p14:creationId xmlns:p14="http://schemas.microsoft.com/office/powerpoint/2010/main" val="403672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8</a:t>
            </a:fld>
            <a:endParaRPr lang="en-GB" dirty="0"/>
          </a:p>
        </p:txBody>
      </p:sp>
    </p:spTree>
    <p:extLst>
      <p:ext uri="{BB962C8B-B14F-4D97-AF65-F5344CB8AC3E}">
        <p14:creationId xmlns:p14="http://schemas.microsoft.com/office/powerpoint/2010/main" val="153852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9</a:t>
            </a:fld>
            <a:endParaRPr lang="en-GB" dirty="0"/>
          </a:p>
        </p:txBody>
      </p:sp>
    </p:spTree>
    <p:extLst>
      <p:ext uri="{BB962C8B-B14F-4D97-AF65-F5344CB8AC3E}">
        <p14:creationId xmlns:p14="http://schemas.microsoft.com/office/powerpoint/2010/main" val="27739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32</a:t>
            </a:fld>
            <a:endParaRPr lang="en-GB" dirty="0"/>
          </a:p>
        </p:txBody>
      </p:sp>
    </p:spTree>
    <p:extLst>
      <p:ext uri="{BB962C8B-B14F-4D97-AF65-F5344CB8AC3E}">
        <p14:creationId xmlns:p14="http://schemas.microsoft.com/office/powerpoint/2010/main" val="309447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237717"/>
            <a:ext cx="9089390" cy="2632992"/>
          </a:xfrm>
        </p:spPr>
        <p:txBody>
          <a:bodyPr anchor="b"/>
          <a:lstStyle>
            <a:lvl1pPr algn="ctr">
              <a:defRPr sz="6617"/>
            </a:lvl1pPr>
          </a:lstStyle>
          <a:p>
            <a:r>
              <a:rPr lang="en-US"/>
              <a:t>Click to edit Master title style</a:t>
            </a:r>
          </a:p>
        </p:txBody>
      </p:sp>
      <p:sp>
        <p:nvSpPr>
          <p:cNvPr id="3" name="Subtitle 2"/>
          <p:cNvSpPr>
            <a:spLocks noGrp="1"/>
          </p:cNvSpPr>
          <p:nvPr>
            <p:ph type="subTitle" idx="1"/>
          </p:nvPr>
        </p:nvSpPr>
        <p:spPr>
          <a:xfrm>
            <a:off x="1336675" y="3972247"/>
            <a:ext cx="8020050"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22056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385144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02652"/>
            <a:ext cx="2305764" cy="6409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172" y="402652"/>
            <a:ext cx="6783626" cy="6409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2770402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2332271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602" y="1885463"/>
            <a:ext cx="9223058" cy="3145935"/>
          </a:xfrm>
        </p:spPr>
        <p:txBody>
          <a:bodyPr anchor="b"/>
          <a:lstStyle>
            <a:lvl1pPr>
              <a:defRPr sz="6617"/>
            </a:lvl1pPr>
          </a:lstStyle>
          <a:p>
            <a:r>
              <a:rPr lang="en-US"/>
              <a:t>Click to edit Master title style</a:t>
            </a:r>
          </a:p>
        </p:txBody>
      </p:sp>
      <p:sp>
        <p:nvSpPr>
          <p:cNvPr id="3" name="Text Placeholder 2"/>
          <p:cNvSpPr>
            <a:spLocks noGrp="1"/>
          </p:cNvSpPr>
          <p:nvPr>
            <p:ph type="body" idx="1"/>
          </p:nvPr>
        </p:nvSpPr>
        <p:spPr>
          <a:xfrm>
            <a:off x="729602" y="5061159"/>
            <a:ext cx="9223058"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219563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171" y="2013259"/>
            <a:ext cx="4544695"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3534" y="2013259"/>
            <a:ext cx="4544695"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31734786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564" y="402654"/>
            <a:ext cx="9223058" cy="1461801"/>
          </a:xfrm>
        </p:spPr>
        <p:txBody>
          <a:bodyPr/>
          <a:lstStyle/>
          <a:p>
            <a:r>
              <a:rPr lang="en-US"/>
              <a:t>Click to edit Master title style</a:t>
            </a:r>
          </a:p>
        </p:txBody>
      </p:sp>
      <p:sp>
        <p:nvSpPr>
          <p:cNvPr id="3" name="Text Placeholder 2"/>
          <p:cNvSpPr>
            <a:spLocks noGrp="1"/>
          </p:cNvSpPr>
          <p:nvPr>
            <p:ph type="body" idx="1"/>
          </p:nvPr>
        </p:nvSpPr>
        <p:spPr>
          <a:xfrm>
            <a:off x="736565" y="1853949"/>
            <a:ext cx="4523809"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4" name="Content Placeholder 3"/>
          <p:cNvSpPr>
            <a:spLocks noGrp="1"/>
          </p:cNvSpPr>
          <p:nvPr>
            <p:ph sz="half" idx="2"/>
          </p:nvPr>
        </p:nvSpPr>
        <p:spPr>
          <a:xfrm>
            <a:off x="736565" y="2762541"/>
            <a:ext cx="4523809"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3534" y="1853949"/>
            <a:ext cx="4546088"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3534" y="2762541"/>
            <a:ext cx="4546088"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323625733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177447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245912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en-US"/>
              <a:t>Click to edit Master title style</a:t>
            </a:r>
          </a:p>
        </p:txBody>
      </p:sp>
      <p:sp>
        <p:nvSpPr>
          <p:cNvPr id="3" name="Content Placeholder 2"/>
          <p:cNvSpPr>
            <a:spLocks noGrp="1"/>
          </p:cNvSpPr>
          <p:nvPr>
            <p:ph idx="1"/>
          </p:nvPr>
        </p:nvSpPr>
        <p:spPr>
          <a:xfrm>
            <a:off x="4546088" y="1088912"/>
            <a:ext cx="5413534"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93667462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en-US"/>
              <a:t>Click to edit Master title style</a:t>
            </a:r>
          </a:p>
        </p:txBody>
      </p:sp>
      <p:sp>
        <p:nvSpPr>
          <p:cNvPr id="3" name="Picture Placeholder 2"/>
          <p:cNvSpPr>
            <a:spLocks noGrp="1" noChangeAspect="1"/>
          </p:cNvSpPr>
          <p:nvPr>
            <p:ph type="pic" idx="1"/>
          </p:nvPr>
        </p:nvSpPr>
        <p:spPr>
          <a:xfrm>
            <a:off x="4546088" y="1088912"/>
            <a:ext cx="5413534"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en-US" dirty="0"/>
              <a:t>Click icon to add picture</a:t>
            </a:r>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7/3/2023</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178925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1" y="402654"/>
            <a:ext cx="9223058" cy="1461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5171" y="7009643"/>
            <a:ext cx="2406015"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1D8BD707-D9CF-40AE-B4C6-C98DA3205C09}" type="datetimeFigureOut">
              <a:rPr lang="en-US" smtClean="0"/>
              <a:t>7/3/2023</a:t>
            </a:fld>
            <a:endParaRPr lang="en-US" dirty="0"/>
          </a:p>
        </p:txBody>
      </p:sp>
      <p:sp>
        <p:nvSpPr>
          <p:cNvPr id="5" name="Footer Placeholder 4"/>
          <p:cNvSpPr>
            <a:spLocks noGrp="1"/>
          </p:cNvSpPr>
          <p:nvPr>
            <p:ph type="ftr" sz="quarter" idx="3"/>
          </p:nvPr>
        </p:nvSpPr>
        <p:spPr>
          <a:xfrm>
            <a:off x="3542189" y="7009643"/>
            <a:ext cx="3609023"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7552214" y="7009643"/>
            <a:ext cx="2406015"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B6F15528-21DE-4FAA-801E-634DDDAF4B2B}" type="slidenum">
              <a:rPr lang="en-GB" smtClean="0"/>
              <a:t>‹#›</a:t>
            </a:fld>
            <a:endParaRPr lang="en-GB" dirty="0"/>
          </a:p>
        </p:txBody>
      </p:sp>
    </p:spTree>
    <p:extLst>
      <p:ext uri="{BB962C8B-B14F-4D97-AF65-F5344CB8AC3E}">
        <p14:creationId xmlns:p14="http://schemas.microsoft.com/office/powerpoint/2010/main" val="363258499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1008400"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400" rtl="0" eaLnBrk="1" latinLnBrk="0" hangingPunct="1">
        <a:defRPr sz="1985" kern="1200">
          <a:solidFill>
            <a:schemeClr val="tx1"/>
          </a:solidFill>
          <a:latin typeface="+mn-lt"/>
          <a:ea typeface="+mn-ea"/>
          <a:cs typeface="+mn-cs"/>
        </a:defRPr>
      </a:lvl1pPr>
      <a:lvl2pPr marL="504200" algn="l" defTabSz="1008400" rtl="0" eaLnBrk="1" latinLnBrk="0" hangingPunct="1">
        <a:defRPr sz="1985" kern="1200">
          <a:solidFill>
            <a:schemeClr val="tx1"/>
          </a:solidFill>
          <a:latin typeface="+mn-lt"/>
          <a:ea typeface="+mn-ea"/>
          <a:cs typeface="+mn-cs"/>
        </a:defRPr>
      </a:lvl2pPr>
      <a:lvl3pPr marL="1008400" algn="l" defTabSz="1008400" rtl="0" eaLnBrk="1" latinLnBrk="0" hangingPunct="1">
        <a:defRPr sz="1985" kern="1200">
          <a:solidFill>
            <a:schemeClr val="tx1"/>
          </a:solidFill>
          <a:latin typeface="+mn-lt"/>
          <a:ea typeface="+mn-ea"/>
          <a:cs typeface="+mn-cs"/>
        </a:defRPr>
      </a:lvl3pPr>
      <a:lvl4pPr marL="1512600" algn="l" defTabSz="1008400" rtl="0" eaLnBrk="1" latinLnBrk="0" hangingPunct="1">
        <a:defRPr sz="1985" kern="1200">
          <a:solidFill>
            <a:schemeClr val="tx1"/>
          </a:solidFill>
          <a:latin typeface="+mn-lt"/>
          <a:ea typeface="+mn-ea"/>
          <a:cs typeface="+mn-cs"/>
        </a:defRPr>
      </a:lvl4pPr>
      <a:lvl5pPr marL="2016801" algn="l" defTabSz="1008400" rtl="0" eaLnBrk="1" latinLnBrk="0" hangingPunct="1">
        <a:defRPr sz="1985" kern="1200">
          <a:solidFill>
            <a:schemeClr val="tx1"/>
          </a:solidFill>
          <a:latin typeface="+mn-lt"/>
          <a:ea typeface="+mn-ea"/>
          <a:cs typeface="+mn-cs"/>
        </a:defRPr>
      </a:lvl5pPr>
      <a:lvl6pPr marL="2521001" algn="l" defTabSz="1008400" rtl="0" eaLnBrk="1" latinLnBrk="0" hangingPunct="1">
        <a:defRPr sz="1985" kern="1200">
          <a:solidFill>
            <a:schemeClr val="tx1"/>
          </a:solidFill>
          <a:latin typeface="+mn-lt"/>
          <a:ea typeface="+mn-ea"/>
          <a:cs typeface="+mn-cs"/>
        </a:defRPr>
      </a:lvl6pPr>
      <a:lvl7pPr marL="3025201" algn="l" defTabSz="1008400" rtl="0" eaLnBrk="1" latinLnBrk="0" hangingPunct="1">
        <a:defRPr sz="1985" kern="1200">
          <a:solidFill>
            <a:schemeClr val="tx1"/>
          </a:solidFill>
          <a:latin typeface="+mn-lt"/>
          <a:ea typeface="+mn-ea"/>
          <a:cs typeface="+mn-cs"/>
        </a:defRPr>
      </a:lvl7pPr>
      <a:lvl8pPr marL="3529401" algn="l" defTabSz="1008400" rtl="0" eaLnBrk="1" latinLnBrk="0" hangingPunct="1">
        <a:defRPr sz="1985" kern="1200">
          <a:solidFill>
            <a:schemeClr val="tx1"/>
          </a:solidFill>
          <a:latin typeface="+mn-lt"/>
          <a:ea typeface="+mn-ea"/>
          <a:cs typeface="+mn-cs"/>
        </a:defRPr>
      </a:lvl8pPr>
      <a:lvl9pPr marL="4033601" algn="l" defTabSz="1008400" rtl="0" eaLnBrk="1" latinLnBrk="0" hangingPunct="1">
        <a:defRPr sz="198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47.xml"/><Relationship Id="rId3" Type="http://schemas.openxmlformats.org/officeDocument/2006/relationships/image" Target="../media/image1.png"/><Relationship Id="rId7" Type="http://schemas.openxmlformats.org/officeDocument/2006/relationships/slide" Target="slide10.xml"/><Relationship Id="rId12" Type="http://schemas.openxmlformats.org/officeDocument/2006/relationships/slide" Target="slide4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34.xml"/><Relationship Id="rId5" Type="http://schemas.openxmlformats.org/officeDocument/2006/relationships/slide" Target="slide3.xml"/><Relationship Id="rId10" Type="http://schemas.openxmlformats.org/officeDocument/2006/relationships/slide" Target="slide27.xml"/><Relationship Id="rId4" Type="http://schemas.openxmlformats.org/officeDocument/2006/relationships/slide" Target="slide2.xml"/><Relationship Id="rId9" Type="http://schemas.openxmlformats.org/officeDocument/2006/relationships/slide" Target="slide22.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4.xml"/><Relationship Id="rId18" Type="http://schemas.openxmlformats.org/officeDocument/2006/relationships/slide" Target="slide34.xml"/><Relationship Id="rId3" Type="http://schemas.openxmlformats.org/officeDocument/2006/relationships/image" Target="../media/image9.png"/><Relationship Id="rId7" Type="http://schemas.openxmlformats.org/officeDocument/2006/relationships/slide" Target="slide12.xml"/><Relationship Id="rId12" Type="http://schemas.openxmlformats.org/officeDocument/2006/relationships/slide" Target="slide3.xml"/><Relationship Id="rId17" Type="http://schemas.openxmlformats.org/officeDocument/2006/relationships/slide" Target="slide27.xml"/><Relationship Id="rId2" Type="http://schemas.openxmlformats.org/officeDocument/2006/relationships/image" Target="../media/image8.png"/><Relationship Id="rId16" Type="http://schemas.openxmlformats.org/officeDocument/2006/relationships/slide" Target="slide22.xml"/><Relationship Id="rId20"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2.xml"/><Relationship Id="rId5" Type="http://schemas.openxmlformats.org/officeDocument/2006/relationships/image" Target="../media/image11.png"/><Relationship Id="rId15" Type="http://schemas.openxmlformats.org/officeDocument/2006/relationships/slide" Target="slide16.xml"/><Relationship Id="rId10" Type="http://schemas.openxmlformats.org/officeDocument/2006/relationships/slide" Target="slide15.xml"/><Relationship Id="rId19" Type="http://schemas.openxmlformats.org/officeDocument/2006/relationships/slide" Target="slide40.xml"/><Relationship Id="rId4" Type="http://schemas.openxmlformats.org/officeDocument/2006/relationships/image" Target="../media/image10.png"/><Relationship Id="rId9" Type="http://schemas.openxmlformats.org/officeDocument/2006/relationships/slide" Target="slide14.xml"/><Relationship Id="rId14" Type="http://schemas.openxmlformats.org/officeDocument/2006/relationships/slide" Target="slide10.xml"/></Relationships>
</file>

<file path=ppt/slides/_rels/slide1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11.xml"/><Relationship Id="rId7" Type="http://schemas.openxmlformats.org/officeDocument/2006/relationships/slide" Target="slide15.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image" Target="../media/image12.jpeg"/><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14.xml"/><Relationship Id="rId11" Type="http://schemas.openxmlformats.org/officeDocument/2006/relationships/slide" Target="slide10.xml"/><Relationship Id="rId5" Type="http://schemas.openxmlformats.org/officeDocument/2006/relationships/slide" Target="slide13.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12.xml"/><Relationship Id="rId9" Type="http://schemas.openxmlformats.org/officeDocument/2006/relationships/slide" Target="slide3.xml"/><Relationship Id="rId14" Type="http://schemas.openxmlformats.org/officeDocument/2006/relationships/slide" Target="slide27.xml"/></Relationships>
</file>

<file path=ppt/slides/_rels/slide1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12.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11.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slide" Target="slide16.xml"/><Relationship Id="rId5" Type="http://schemas.openxmlformats.org/officeDocument/2006/relationships/slide" Target="slide14.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13.xml"/><Relationship Id="rId9" Type="http://schemas.openxmlformats.org/officeDocument/2006/relationships/slide" Target="slide4.xml"/><Relationship Id="rId14" Type="http://schemas.openxmlformats.org/officeDocument/2006/relationships/slide" Target="slide34.xml"/></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12.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11.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slide" Target="slide16.xml"/><Relationship Id="rId5" Type="http://schemas.openxmlformats.org/officeDocument/2006/relationships/slide" Target="slide14.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13.xml"/><Relationship Id="rId9" Type="http://schemas.openxmlformats.org/officeDocument/2006/relationships/slide" Target="slide4.xml"/><Relationship Id="rId14" Type="http://schemas.openxmlformats.org/officeDocument/2006/relationships/slide" Target="slide34.xml"/></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12.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11.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slide" Target="slide16.xml"/><Relationship Id="rId5" Type="http://schemas.openxmlformats.org/officeDocument/2006/relationships/slide" Target="slide14.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13.xml"/><Relationship Id="rId9" Type="http://schemas.openxmlformats.org/officeDocument/2006/relationships/slide" Target="slide4.xml"/><Relationship Id="rId14" Type="http://schemas.openxmlformats.org/officeDocument/2006/relationships/slide" Target="slide34.xml"/></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12.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11.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slide" Target="slide16.xml"/><Relationship Id="rId5" Type="http://schemas.openxmlformats.org/officeDocument/2006/relationships/slide" Target="slide14.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13.xml"/><Relationship Id="rId9" Type="http://schemas.openxmlformats.org/officeDocument/2006/relationships/slide" Target="slide4.xml"/><Relationship Id="rId14" Type="http://schemas.openxmlformats.org/officeDocument/2006/relationships/slide" Target="slide34.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4.xml"/><Relationship Id="rId18" Type="http://schemas.openxmlformats.org/officeDocument/2006/relationships/slide" Target="slide34.xml"/><Relationship Id="rId3" Type="http://schemas.openxmlformats.org/officeDocument/2006/relationships/slide" Target="slide18.xml"/><Relationship Id="rId7" Type="http://schemas.openxmlformats.org/officeDocument/2006/relationships/image" Target="../media/image13.png"/><Relationship Id="rId12" Type="http://schemas.openxmlformats.org/officeDocument/2006/relationships/slide" Target="slide3.xml"/><Relationship Id="rId17" Type="http://schemas.openxmlformats.org/officeDocument/2006/relationships/slide" Target="slide27.xml"/><Relationship Id="rId2" Type="http://schemas.openxmlformats.org/officeDocument/2006/relationships/slide" Target="slide17.xml"/><Relationship Id="rId16" Type="http://schemas.openxmlformats.org/officeDocument/2006/relationships/slide" Target="slide22.xml"/><Relationship Id="rId20"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2.xml"/><Relationship Id="rId5" Type="http://schemas.openxmlformats.org/officeDocument/2006/relationships/slide" Target="slide20.xml"/><Relationship Id="rId15" Type="http://schemas.openxmlformats.org/officeDocument/2006/relationships/slide" Target="slide16.xml"/><Relationship Id="rId10" Type="http://schemas.openxmlformats.org/officeDocument/2006/relationships/image" Target="../media/image16.png"/><Relationship Id="rId19" Type="http://schemas.openxmlformats.org/officeDocument/2006/relationships/slide" Target="slide40.xml"/><Relationship Id="rId4" Type="http://schemas.openxmlformats.org/officeDocument/2006/relationships/slide" Target="slide19.xml"/><Relationship Id="rId9" Type="http://schemas.openxmlformats.org/officeDocument/2006/relationships/image" Target="../media/image15.png"/><Relationship Id="rId14" Type="http://schemas.openxmlformats.org/officeDocument/2006/relationships/slide" Target="slide10.xml"/></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image" Target="../media/image17.jpeg"/><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slide" Target="slide10.xml"/><Relationship Id="rId5" Type="http://schemas.openxmlformats.org/officeDocument/2006/relationships/slide" Target="slide19.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18.xml"/><Relationship Id="rId9" Type="http://schemas.openxmlformats.org/officeDocument/2006/relationships/slide" Target="slide3.xml"/><Relationship Id="rId14" Type="http://schemas.openxmlformats.org/officeDocument/2006/relationships/slide" Target="slide27.xml"/></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18.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17.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16.xml"/><Relationship Id="rId5" Type="http://schemas.openxmlformats.org/officeDocument/2006/relationships/slide" Target="slide20.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19.xml"/><Relationship Id="rId9" Type="http://schemas.openxmlformats.org/officeDocument/2006/relationships/slide" Target="slide4.xml"/><Relationship Id="rId14" Type="http://schemas.openxmlformats.org/officeDocument/2006/relationships/slide" Target="slide34.xml"/></Relationships>
</file>

<file path=ppt/slides/_rels/slide1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18.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17.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16.xml"/><Relationship Id="rId5" Type="http://schemas.openxmlformats.org/officeDocument/2006/relationships/slide" Target="slide20.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19.xml"/><Relationship Id="rId9" Type="http://schemas.openxmlformats.org/officeDocument/2006/relationships/slide" Target="slide4.xml"/><Relationship Id="rId14" Type="http://schemas.openxmlformats.org/officeDocument/2006/relationships/slide" Target="slide34.xml"/></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slide" Target="slide47.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40.xml"/><Relationship Id="rId5" Type="http://schemas.openxmlformats.org/officeDocument/2006/relationships/slide" Target="slide4.xml"/><Relationship Id="rId10" Type="http://schemas.openxmlformats.org/officeDocument/2006/relationships/slide" Target="slide34.xml"/><Relationship Id="rId4" Type="http://schemas.openxmlformats.org/officeDocument/2006/relationships/slide" Target="slide3.xml"/><Relationship Id="rId9" Type="http://schemas.openxmlformats.org/officeDocument/2006/relationships/slide" Target="slide27.xml"/></Relationships>
</file>

<file path=ppt/slides/_rels/slide20.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18.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17.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16.xml"/><Relationship Id="rId5" Type="http://schemas.openxmlformats.org/officeDocument/2006/relationships/slide" Target="slide20.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19.xml"/><Relationship Id="rId9" Type="http://schemas.openxmlformats.org/officeDocument/2006/relationships/slide" Target="slide4.xml"/><Relationship Id="rId14" Type="http://schemas.openxmlformats.org/officeDocument/2006/relationships/slide" Target="slide34.xml"/></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18.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17.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16.xml"/><Relationship Id="rId5" Type="http://schemas.openxmlformats.org/officeDocument/2006/relationships/slide" Target="slide20.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19.xml"/><Relationship Id="rId9" Type="http://schemas.openxmlformats.org/officeDocument/2006/relationships/slide" Target="slide4.xml"/><Relationship Id="rId14" Type="http://schemas.openxmlformats.org/officeDocument/2006/relationships/slide" Target="slide34.xml"/></Relationships>
</file>

<file path=ppt/slides/_rels/slide2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4.xml"/><Relationship Id="rId18" Type="http://schemas.openxmlformats.org/officeDocument/2006/relationships/slide" Target="slide25.xml"/><Relationship Id="rId3" Type="http://schemas.openxmlformats.org/officeDocument/2006/relationships/image" Target="../media/image19.png"/><Relationship Id="rId7" Type="http://schemas.openxmlformats.org/officeDocument/2006/relationships/slide" Target="slide3.xml"/><Relationship Id="rId12" Type="http://schemas.openxmlformats.org/officeDocument/2006/relationships/slide" Target="slide27.xml"/><Relationship Id="rId17" Type="http://schemas.openxmlformats.org/officeDocument/2006/relationships/slide" Target="slide24.xml"/><Relationship Id="rId2" Type="http://schemas.openxmlformats.org/officeDocument/2006/relationships/image" Target="../media/image18.png"/><Relationship Id="rId16"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22.xml"/><Relationship Id="rId5" Type="http://schemas.openxmlformats.org/officeDocument/2006/relationships/image" Target="../media/image21.png"/><Relationship Id="rId15" Type="http://schemas.openxmlformats.org/officeDocument/2006/relationships/slide" Target="slide47.xml"/><Relationship Id="rId10" Type="http://schemas.openxmlformats.org/officeDocument/2006/relationships/slide" Target="slide16.xml"/><Relationship Id="rId19" Type="http://schemas.openxmlformats.org/officeDocument/2006/relationships/slide" Target="slide26.xml"/><Relationship Id="rId4" Type="http://schemas.openxmlformats.org/officeDocument/2006/relationships/image" Target="../media/image20.png"/><Relationship Id="rId9" Type="http://schemas.openxmlformats.org/officeDocument/2006/relationships/slide" Target="slide10.xml"/><Relationship Id="rId14" Type="http://schemas.openxmlformats.org/officeDocument/2006/relationships/slide" Target="slide40.xml"/></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23.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image" Target="../media/image22.jpeg"/><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26.xml"/><Relationship Id="rId11" Type="http://schemas.openxmlformats.org/officeDocument/2006/relationships/slide" Target="slide16.xml"/><Relationship Id="rId5" Type="http://schemas.openxmlformats.org/officeDocument/2006/relationships/slide" Target="slide25.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24.xml"/><Relationship Id="rId9" Type="http://schemas.openxmlformats.org/officeDocument/2006/relationships/slide" Target="slide4.xml"/><Relationship Id="rId14" Type="http://schemas.openxmlformats.org/officeDocument/2006/relationships/slide" Target="slide34.xml"/></Relationships>
</file>

<file path=ppt/slides/_rels/slide2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4.xml"/><Relationship Id="rId3" Type="http://schemas.openxmlformats.org/officeDocument/2006/relationships/slide" Target="slide24.xml"/><Relationship Id="rId7" Type="http://schemas.openxmlformats.org/officeDocument/2006/relationships/slide" Target="slide3.xml"/><Relationship Id="rId12" Type="http://schemas.openxmlformats.org/officeDocument/2006/relationships/slide" Target="slide27.xml"/><Relationship Id="rId2"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22.xml"/><Relationship Id="rId5" Type="http://schemas.openxmlformats.org/officeDocument/2006/relationships/slide" Target="slide26.xml"/><Relationship Id="rId15" Type="http://schemas.openxmlformats.org/officeDocument/2006/relationships/slide" Target="slide47.xml"/><Relationship Id="rId10" Type="http://schemas.openxmlformats.org/officeDocument/2006/relationships/slide" Target="slide16.xml"/><Relationship Id="rId4" Type="http://schemas.openxmlformats.org/officeDocument/2006/relationships/slide" Target="slide25.xml"/><Relationship Id="rId9" Type="http://schemas.openxmlformats.org/officeDocument/2006/relationships/slide" Target="slide10.xml"/><Relationship Id="rId14" Type="http://schemas.openxmlformats.org/officeDocument/2006/relationships/slide" Target="slide40.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4.xml"/><Relationship Id="rId3" Type="http://schemas.openxmlformats.org/officeDocument/2006/relationships/slide" Target="slide24.xml"/><Relationship Id="rId7" Type="http://schemas.openxmlformats.org/officeDocument/2006/relationships/slide" Target="slide3.xml"/><Relationship Id="rId12" Type="http://schemas.openxmlformats.org/officeDocument/2006/relationships/slide" Target="slide27.xml"/><Relationship Id="rId2"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22.xml"/><Relationship Id="rId5" Type="http://schemas.openxmlformats.org/officeDocument/2006/relationships/slide" Target="slide26.xml"/><Relationship Id="rId15" Type="http://schemas.openxmlformats.org/officeDocument/2006/relationships/slide" Target="slide47.xml"/><Relationship Id="rId10" Type="http://schemas.openxmlformats.org/officeDocument/2006/relationships/slide" Target="slide16.xml"/><Relationship Id="rId4" Type="http://schemas.openxmlformats.org/officeDocument/2006/relationships/slide" Target="slide25.xml"/><Relationship Id="rId9" Type="http://schemas.openxmlformats.org/officeDocument/2006/relationships/slide" Target="slide10.xml"/><Relationship Id="rId14" Type="http://schemas.openxmlformats.org/officeDocument/2006/relationships/slide" Target="slide40.xml"/></Relationships>
</file>

<file path=ppt/slides/_rels/slide2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4.xml"/><Relationship Id="rId3" Type="http://schemas.openxmlformats.org/officeDocument/2006/relationships/slide" Target="slide24.xml"/><Relationship Id="rId7" Type="http://schemas.openxmlformats.org/officeDocument/2006/relationships/slide" Target="slide3.xml"/><Relationship Id="rId12" Type="http://schemas.openxmlformats.org/officeDocument/2006/relationships/slide" Target="slide27.xml"/><Relationship Id="rId2"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22.xml"/><Relationship Id="rId5" Type="http://schemas.openxmlformats.org/officeDocument/2006/relationships/slide" Target="slide26.xml"/><Relationship Id="rId15" Type="http://schemas.openxmlformats.org/officeDocument/2006/relationships/slide" Target="slide47.xml"/><Relationship Id="rId10" Type="http://schemas.openxmlformats.org/officeDocument/2006/relationships/slide" Target="slide16.xml"/><Relationship Id="rId4" Type="http://schemas.openxmlformats.org/officeDocument/2006/relationships/slide" Target="slide25.xml"/><Relationship Id="rId9" Type="http://schemas.openxmlformats.org/officeDocument/2006/relationships/slide" Target="slide10.xml"/><Relationship Id="rId14" Type="http://schemas.openxmlformats.org/officeDocument/2006/relationships/slide" Target="slide40.xml"/></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xml"/><Relationship Id="rId18" Type="http://schemas.openxmlformats.org/officeDocument/2006/relationships/slide" Target="slide27.xml"/><Relationship Id="rId3" Type="http://schemas.openxmlformats.org/officeDocument/2006/relationships/image" Target="../media/image24.png"/><Relationship Id="rId21" Type="http://schemas.openxmlformats.org/officeDocument/2006/relationships/slide" Target="slide47.xml"/><Relationship Id="rId7" Type="http://schemas.openxmlformats.org/officeDocument/2006/relationships/slide" Target="slide29.xml"/><Relationship Id="rId12" Type="http://schemas.openxmlformats.org/officeDocument/2006/relationships/slide" Target="slide2.xml"/><Relationship Id="rId17" Type="http://schemas.openxmlformats.org/officeDocument/2006/relationships/slide" Target="slide22.xml"/><Relationship Id="rId2" Type="http://schemas.openxmlformats.org/officeDocument/2006/relationships/image" Target="../media/image23.png"/><Relationship Id="rId16" Type="http://schemas.openxmlformats.org/officeDocument/2006/relationships/slide" Target="slide16.xml"/><Relationship Id="rId20"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image" Target="../media/image26.png"/><Relationship Id="rId15" Type="http://schemas.openxmlformats.org/officeDocument/2006/relationships/slide" Target="slide10.xml"/><Relationship Id="rId10" Type="http://schemas.openxmlformats.org/officeDocument/2006/relationships/slide" Target="slide32.xml"/><Relationship Id="rId19" Type="http://schemas.openxmlformats.org/officeDocument/2006/relationships/slide" Target="slide34.xml"/><Relationship Id="rId4" Type="http://schemas.openxmlformats.org/officeDocument/2006/relationships/image" Target="../media/image25.png"/><Relationship Id="rId9" Type="http://schemas.openxmlformats.org/officeDocument/2006/relationships/slide" Target="slide31.xml"/><Relationship Id="rId14"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16.xml"/><Relationship Id="rId18" Type="http://schemas.openxmlformats.org/officeDocument/2006/relationships/slide" Target="slide47.xml"/><Relationship Id="rId3" Type="http://schemas.openxmlformats.org/officeDocument/2006/relationships/slide" Target="slide28.xml"/><Relationship Id="rId7" Type="http://schemas.openxmlformats.org/officeDocument/2006/relationships/slide" Target="slide32.xml"/><Relationship Id="rId12" Type="http://schemas.openxmlformats.org/officeDocument/2006/relationships/slide" Target="slide10.xml"/><Relationship Id="rId17" Type="http://schemas.openxmlformats.org/officeDocument/2006/relationships/slide" Target="slide40.xml"/><Relationship Id="rId2" Type="http://schemas.openxmlformats.org/officeDocument/2006/relationships/image" Target="../media/image27.jpe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4.xml"/><Relationship Id="rId5" Type="http://schemas.openxmlformats.org/officeDocument/2006/relationships/slide" Target="slide30.xml"/><Relationship Id="rId15" Type="http://schemas.openxmlformats.org/officeDocument/2006/relationships/slide" Target="slide27.xml"/><Relationship Id="rId10" Type="http://schemas.openxmlformats.org/officeDocument/2006/relationships/slide" Target="slide3.xml"/><Relationship Id="rId4" Type="http://schemas.openxmlformats.org/officeDocument/2006/relationships/slide" Target="slide29.xml"/><Relationship Id="rId9" Type="http://schemas.openxmlformats.org/officeDocument/2006/relationships/slide" Target="slide2.xml"/><Relationship Id="rId14" Type="http://schemas.openxmlformats.org/officeDocument/2006/relationships/slide" Target="slide22.xml"/></Relationships>
</file>

<file path=ppt/slides/_rels/slide2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29.xml"/><Relationship Id="rId7" Type="http://schemas.openxmlformats.org/officeDocument/2006/relationships/slide" Target="slide33.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slide" Target="slide28.xml"/><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32.xml"/><Relationship Id="rId11" Type="http://schemas.openxmlformats.org/officeDocument/2006/relationships/slide" Target="slide10.xml"/><Relationship Id="rId5" Type="http://schemas.openxmlformats.org/officeDocument/2006/relationships/slide" Target="slide31.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30.xml"/><Relationship Id="rId9" Type="http://schemas.openxmlformats.org/officeDocument/2006/relationships/slide" Target="slide3.xml"/><Relationship Id="rId14" Type="http://schemas.openxmlformats.org/officeDocument/2006/relationships/slide" Target="slide27.xml"/></Relationships>
</file>

<file path=ppt/slides/_rels/slide3.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47.xml"/><Relationship Id="rId3" Type="http://schemas.openxmlformats.org/officeDocument/2006/relationships/image" Target="../media/image2.png"/><Relationship Id="rId7" Type="http://schemas.openxmlformats.org/officeDocument/2006/relationships/slide" Target="slide10.xml"/><Relationship Id="rId12" Type="http://schemas.openxmlformats.org/officeDocument/2006/relationships/slide" Target="slide40.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34.xml"/><Relationship Id="rId5" Type="http://schemas.openxmlformats.org/officeDocument/2006/relationships/slide" Target="slide3.xml"/><Relationship Id="rId10" Type="http://schemas.openxmlformats.org/officeDocument/2006/relationships/slide" Target="slide27.xml"/><Relationship Id="rId4" Type="http://schemas.openxmlformats.org/officeDocument/2006/relationships/slide" Target="slide2.xml"/><Relationship Id="rId9" Type="http://schemas.openxmlformats.org/officeDocument/2006/relationships/slide" Target="slide22.xml"/></Relationships>
</file>

<file path=ppt/slides/_rels/slide3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29.xml"/><Relationship Id="rId7" Type="http://schemas.openxmlformats.org/officeDocument/2006/relationships/slide" Target="slide33.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slide" Target="slide28.xml"/><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32.xml"/><Relationship Id="rId11" Type="http://schemas.openxmlformats.org/officeDocument/2006/relationships/slide" Target="slide10.xml"/><Relationship Id="rId5" Type="http://schemas.openxmlformats.org/officeDocument/2006/relationships/slide" Target="slide31.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30.xml"/><Relationship Id="rId9" Type="http://schemas.openxmlformats.org/officeDocument/2006/relationships/slide" Target="slide3.xml"/><Relationship Id="rId14" Type="http://schemas.openxmlformats.org/officeDocument/2006/relationships/slide" Target="slide27.xml"/></Relationships>
</file>

<file path=ppt/slides/_rels/slide3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29.xml"/><Relationship Id="rId7" Type="http://schemas.openxmlformats.org/officeDocument/2006/relationships/slide" Target="slide33.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slide" Target="slide28.xml"/><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32.xml"/><Relationship Id="rId11" Type="http://schemas.openxmlformats.org/officeDocument/2006/relationships/slide" Target="slide10.xml"/><Relationship Id="rId5" Type="http://schemas.openxmlformats.org/officeDocument/2006/relationships/slide" Target="slide31.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30.xml"/><Relationship Id="rId9" Type="http://schemas.openxmlformats.org/officeDocument/2006/relationships/slide" Target="slide3.xml"/><Relationship Id="rId14" Type="http://schemas.openxmlformats.org/officeDocument/2006/relationships/slide" Target="slide27.xml"/></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16.xml"/><Relationship Id="rId18" Type="http://schemas.openxmlformats.org/officeDocument/2006/relationships/slide" Target="slide47.xml"/><Relationship Id="rId3" Type="http://schemas.openxmlformats.org/officeDocument/2006/relationships/slide" Target="slide28.xml"/><Relationship Id="rId7" Type="http://schemas.openxmlformats.org/officeDocument/2006/relationships/slide" Target="slide32.xml"/><Relationship Id="rId12" Type="http://schemas.openxmlformats.org/officeDocument/2006/relationships/slide" Target="slide10.xml"/><Relationship Id="rId17" Type="http://schemas.openxmlformats.org/officeDocument/2006/relationships/slide" Target="slide40.xml"/><Relationship Id="rId2" Type="http://schemas.openxmlformats.org/officeDocument/2006/relationships/notesSlide" Target="../notesSlides/notesSlide9.xml"/><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4.xml"/><Relationship Id="rId5" Type="http://schemas.openxmlformats.org/officeDocument/2006/relationships/slide" Target="slide30.xml"/><Relationship Id="rId15" Type="http://schemas.openxmlformats.org/officeDocument/2006/relationships/slide" Target="slide27.xml"/><Relationship Id="rId10" Type="http://schemas.openxmlformats.org/officeDocument/2006/relationships/slide" Target="slide3.xml"/><Relationship Id="rId4" Type="http://schemas.openxmlformats.org/officeDocument/2006/relationships/slide" Target="slide29.xml"/><Relationship Id="rId9" Type="http://schemas.openxmlformats.org/officeDocument/2006/relationships/slide" Target="slide2.xml"/><Relationship Id="rId14" Type="http://schemas.openxmlformats.org/officeDocument/2006/relationships/slide" Target="slide22.xml"/></Relationships>
</file>

<file path=ppt/slides/_rels/slide33.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16.xml"/><Relationship Id="rId18" Type="http://schemas.openxmlformats.org/officeDocument/2006/relationships/slide" Target="slide47.xml"/><Relationship Id="rId3" Type="http://schemas.openxmlformats.org/officeDocument/2006/relationships/slide" Target="slide28.xml"/><Relationship Id="rId7" Type="http://schemas.openxmlformats.org/officeDocument/2006/relationships/slide" Target="slide32.xml"/><Relationship Id="rId12" Type="http://schemas.openxmlformats.org/officeDocument/2006/relationships/slide" Target="slide10.xml"/><Relationship Id="rId17" Type="http://schemas.openxmlformats.org/officeDocument/2006/relationships/slide" Target="slide40.xml"/><Relationship Id="rId2" Type="http://schemas.openxmlformats.org/officeDocument/2006/relationships/image" Target="../media/image28.pn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4.xml"/><Relationship Id="rId5" Type="http://schemas.openxmlformats.org/officeDocument/2006/relationships/slide" Target="slide30.xml"/><Relationship Id="rId15" Type="http://schemas.openxmlformats.org/officeDocument/2006/relationships/slide" Target="slide27.xml"/><Relationship Id="rId10" Type="http://schemas.openxmlformats.org/officeDocument/2006/relationships/slide" Target="slide3.xml"/><Relationship Id="rId4" Type="http://schemas.openxmlformats.org/officeDocument/2006/relationships/slide" Target="slide29.xml"/><Relationship Id="rId9" Type="http://schemas.openxmlformats.org/officeDocument/2006/relationships/slide" Target="slide2.xml"/><Relationship Id="rId14" Type="http://schemas.openxmlformats.org/officeDocument/2006/relationships/slide" Target="slide22.xml"/></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4.xml"/><Relationship Id="rId18" Type="http://schemas.openxmlformats.org/officeDocument/2006/relationships/slide" Target="slide34.xml"/><Relationship Id="rId3" Type="http://schemas.openxmlformats.org/officeDocument/2006/relationships/image" Target="../media/image30.png"/><Relationship Id="rId7" Type="http://schemas.openxmlformats.org/officeDocument/2006/relationships/slide" Target="slide36.xml"/><Relationship Id="rId12" Type="http://schemas.openxmlformats.org/officeDocument/2006/relationships/slide" Target="slide3.xml"/><Relationship Id="rId17" Type="http://schemas.openxmlformats.org/officeDocument/2006/relationships/slide" Target="slide27.xml"/><Relationship Id="rId2" Type="http://schemas.openxmlformats.org/officeDocument/2006/relationships/image" Target="../media/image29.png"/><Relationship Id="rId16" Type="http://schemas.openxmlformats.org/officeDocument/2006/relationships/slide" Target="slide22.xml"/><Relationship Id="rId20"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slide" Target="slide2.xml"/><Relationship Id="rId5" Type="http://schemas.openxmlformats.org/officeDocument/2006/relationships/image" Target="../media/image32.png"/><Relationship Id="rId15" Type="http://schemas.openxmlformats.org/officeDocument/2006/relationships/slide" Target="slide16.xml"/><Relationship Id="rId10" Type="http://schemas.openxmlformats.org/officeDocument/2006/relationships/slide" Target="slide39.xml"/><Relationship Id="rId19" Type="http://schemas.openxmlformats.org/officeDocument/2006/relationships/slide" Target="slide40.xml"/><Relationship Id="rId4" Type="http://schemas.openxmlformats.org/officeDocument/2006/relationships/image" Target="../media/image31.png"/><Relationship Id="rId9" Type="http://schemas.openxmlformats.org/officeDocument/2006/relationships/slide" Target="slide38.xml"/><Relationship Id="rId14" Type="http://schemas.openxmlformats.org/officeDocument/2006/relationships/slide" Target="slide10.xml"/></Relationships>
</file>

<file path=ppt/slides/_rels/slide3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35.xml"/><Relationship Id="rId7" Type="http://schemas.openxmlformats.org/officeDocument/2006/relationships/slide" Target="slide39.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image" Target="../media/image33.jpeg"/><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38.xml"/><Relationship Id="rId11" Type="http://schemas.openxmlformats.org/officeDocument/2006/relationships/slide" Target="slide10.xml"/><Relationship Id="rId5" Type="http://schemas.openxmlformats.org/officeDocument/2006/relationships/slide" Target="slide37.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36.xml"/><Relationship Id="rId9" Type="http://schemas.openxmlformats.org/officeDocument/2006/relationships/slide" Target="slide3.xml"/><Relationship Id="rId14" Type="http://schemas.openxmlformats.org/officeDocument/2006/relationships/slide" Target="slide27.xml"/></Relationships>
</file>

<file path=ppt/slides/_rels/slide3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36.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35.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16.xml"/><Relationship Id="rId5" Type="http://schemas.openxmlformats.org/officeDocument/2006/relationships/slide" Target="slide38.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37.xml"/><Relationship Id="rId9" Type="http://schemas.openxmlformats.org/officeDocument/2006/relationships/slide" Target="slide4.xml"/><Relationship Id="rId14" Type="http://schemas.openxmlformats.org/officeDocument/2006/relationships/slide" Target="slide34.xml"/></Relationships>
</file>

<file path=ppt/slides/_rels/slide37.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36.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35.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16.xml"/><Relationship Id="rId5" Type="http://schemas.openxmlformats.org/officeDocument/2006/relationships/slide" Target="slide38.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37.xml"/><Relationship Id="rId9" Type="http://schemas.openxmlformats.org/officeDocument/2006/relationships/slide" Target="slide4.xml"/><Relationship Id="rId14" Type="http://schemas.openxmlformats.org/officeDocument/2006/relationships/slide" Target="slide34.xml"/></Relationships>
</file>

<file path=ppt/slides/_rels/slide38.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36.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35.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16.xml"/><Relationship Id="rId5" Type="http://schemas.openxmlformats.org/officeDocument/2006/relationships/slide" Target="slide38.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37.xml"/><Relationship Id="rId9" Type="http://schemas.openxmlformats.org/officeDocument/2006/relationships/slide" Target="slide4.xml"/><Relationship Id="rId14" Type="http://schemas.openxmlformats.org/officeDocument/2006/relationships/slide" Target="slide34.xml"/></Relationships>
</file>

<file path=ppt/slides/_rels/slide3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27.xml"/><Relationship Id="rId3" Type="http://schemas.openxmlformats.org/officeDocument/2006/relationships/slide" Target="slide36.xml"/><Relationship Id="rId7" Type="http://schemas.openxmlformats.org/officeDocument/2006/relationships/slide" Target="slide2.xml"/><Relationship Id="rId12" Type="http://schemas.openxmlformats.org/officeDocument/2006/relationships/slide" Target="slide22.xml"/><Relationship Id="rId2" Type="http://schemas.openxmlformats.org/officeDocument/2006/relationships/slide" Target="slide35.xml"/><Relationship Id="rId16"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16.xml"/><Relationship Id="rId5" Type="http://schemas.openxmlformats.org/officeDocument/2006/relationships/slide" Target="slide38.xml"/><Relationship Id="rId15" Type="http://schemas.openxmlformats.org/officeDocument/2006/relationships/slide" Target="slide40.xml"/><Relationship Id="rId10" Type="http://schemas.openxmlformats.org/officeDocument/2006/relationships/slide" Target="slide10.xml"/><Relationship Id="rId4" Type="http://schemas.openxmlformats.org/officeDocument/2006/relationships/slide" Target="slide37.xml"/><Relationship Id="rId9" Type="http://schemas.openxmlformats.org/officeDocument/2006/relationships/slide" Target="slide4.xml"/><Relationship Id="rId14" Type="http://schemas.openxmlformats.org/officeDocument/2006/relationships/slide" Target="slide34.xml"/></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4.xml"/><Relationship Id="rId18" Type="http://schemas.openxmlformats.org/officeDocument/2006/relationships/slide" Target="slide7.xml"/><Relationship Id="rId3" Type="http://schemas.openxmlformats.org/officeDocument/2006/relationships/image" Target="../media/image4.png"/><Relationship Id="rId7" Type="http://schemas.openxmlformats.org/officeDocument/2006/relationships/slide" Target="slide3.xml"/><Relationship Id="rId12" Type="http://schemas.openxmlformats.org/officeDocument/2006/relationships/slide" Target="slide27.xml"/><Relationship Id="rId17" Type="http://schemas.openxmlformats.org/officeDocument/2006/relationships/slide" Target="slide6.xml"/><Relationship Id="rId2" Type="http://schemas.openxmlformats.org/officeDocument/2006/relationships/image" Target="../media/image3.png"/><Relationship Id="rId16" Type="http://schemas.openxmlformats.org/officeDocument/2006/relationships/slide" Target="slide5.xml"/><Relationship Id="rId20"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slide" Target="slide22.xml"/><Relationship Id="rId5" Type="http://schemas.openxmlformats.org/officeDocument/2006/relationships/image" Target="../media/image6.png"/><Relationship Id="rId15" Type="http://schemas.openxmlformats.org/officeDocument/2006/relationships/slide" Target="slide47.xml"/><Relationship Id="rId10" Type="http://schemas.openxmlformats.org/officeDocument/2006/relationships/slide" Target="slide16.xml"/><Relationship Id="rId19" Type="http://schemas.openxmlformats.org/officeDocument/2006/relationships/slide" Target="slide8.xml"/><Relationship Id="rId4" Type="http://schemas.openxmlformats.org/officeDocument/2006/relationships/image" Target="../media/image5.png"/><Relationship Id="rId9" Type="http://schemas.openxmlformats.org/officeDocument/2006/relationships/slide" Target="slide10.xml"/><Relationship Id="rId14" Type="http://schemas.openxmlformats.org/officeDocument/2006/relationships/slide" Target="slide40.xml"/></Relationships>
</file>

<file path=ppt/slides/_rels/slide40.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3.xml"/><Relationship Id="rId18" Type="http://schemas.openxmlformats.org/officeDocument/2006/relationships/slide" Target="slide27.xml"/><Relationship Id="rId3" Type="http://schemas.openxmlformats.org/officeDocument/2006/relationships/image" Target="../media/image35.png"/><Relationship Id="rId21" Type="http://schemas.openxmlformats.org/officeDocument/2006/relationships/slide" Target="slide47.xml"/><Relationship Id="rId7" Type="http://schemas.openxmlformats.org/officeDocument/2006/relationships/slide" Target="slide42.xml"/><Relationship Id="rId12" Type="http://schemas.openxmlformats.org/officeDocument/2006/relationships/slide" Target="slide2.xml"/><Relationship Id="rId17" Type="http://schemas.openxmlformats.org/officeDocument/2006/relationships/slide" Target="slide22.xml"/><Relationship Id="rId2" Type="http://schemas.openxmlformats.org/officeDocument/2006/relationships/image" Target="../media/image34.png"/><Relationship Id="rId16" Type="http://schemas.openxmlformats.org/officeDocument/2006/relationships/slide" Target="slide16.xml"/><Relationship Id="rId20"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slide" Target="slide46.xml"/><Relationship Id="rId5" Type="http://schemas.openxmlformats.org/officeDocument/2006/relationships/image" Target="../media/image37.png"/><Relationship Id="rId15" Type="http://schemas.openxmlformats.org/officeDocument/2006/relationships/slide" Target="slide10.xml"/><Relationship Id="rId10" Type="http://schemas.openxmlformats.org/officeDocument/2006/relationships/slide" Target="slide45.xml"/><Relationship Id="rId19" Type="http://schemas.openxmlformats.org/officeDocument/2006/relationships/slide" Target="slide34.xml"/><Relationship Id="rId4" Type="http://schemas.openxmlformats.org/officeDocument/2006/relationships/image" Target="../media/image36.png"/><Relationship Id="rId9" Type="http://schemas.openxmlformats.org/officeDocument/2006/relationships/slide" Target="slide44.xml"/><Relationship Id="rId14" Type="http://schemas.openxmlformats.org/officeDocument/2006/relationships/slide" Target="slide4.xml"/></Relationships>
</file>

<file path=ppt/slides/_rels/slide41.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6.xml"/><Relationship Id="rId18" Type="http://schemas.openxmlformats.org/officeDocument/2006/relationships/slide" Target="slide47.xml"/><Relationship Id="rId3" Type="http://schemas.openxmlformats.org/officeDocument/2006/relationships/slide" Target="slide41.xml"/><Relationship Id="rId7" Type="http://schemas.openxmlformats.org/officeDocument/2006/relationships/slide" Target="slide45.xml"/><Relationship Id="rId12" Type="http://schemas.openxmlformats.org/officeDocument/2006/relationships/slide" Target="slide10.xml"/><Relationship Id="rId17" Type="http://schemas.openxmlformats.org/officeDocument/2006/relationships/slide" Target="slide40.xml"/><Relationship Id="rId2" Type="http://schemas.openxmlformats.org/officeDocument/2006/relationships/image" Target="../media/image38.jpe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44.xml"/><Relationship Id="rId11" Type="http://schemas.openxmlformats.org/officeDocument/2006/relationships/slide" Target="slide4.xml"/><Relationship Id="rId5" Type="http://schemas.openxmlformats.org/officeDocument/2006/relationships/slide" Target="slide43.xml"/><Relationship Id="rId15" Type="http://schemas.openxmlformats.org/officeDocument/2006/relationships/slide" Target="slide27.xml"/><Relationship Id="rId10" Type="http://schemas.openxmlformats.org/officeDocument/2006/relationships/slide" Target="slide3.xml"/><Relationship Id="rId4" Type="http://schemas.openxmlformats.org/officeDocument/2006/relationships/slide" Target="slide42.xml"/><Relationship Id="rId9" Type="http://schemas.openxmlformats.org/officeDocument/2006/relationships/slide" Target="slide2.xml"/><Relationship Id="rId14" Type="http://schemas.openxmlformats.org/officeDocument/2006/relationships/slide" Target="slide22.xml"/></Relationships>
</file>

<file path=ppt/slides/_rels/slide4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42.xml"/><Relationship Id="rId7" Type="http://schemas.openxmlformats.org/officeDocument/2006/relationships/slide" Target="slide46.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slide" Target="slide41.xml"/><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10.xml"/><Relationship Id="rId5" Type="http://schemas.openxmlformats.org/officeDocument/2006/relationships/slide" Target="slide44.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43.xml"/><Relationship Id="rId9" Type="http://schemas.openxmlformats.org/officeDocument/2006/relationships/slide" Target="slide3.xml"/><Relationship Id="rId14" Type="http://schemas.openxmlformats.org/officeDocument/2006/relationships/slide" Target="slide27.xml"/></Relationships>
</file>

<file path=ppt/slides/_rels/slide4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42.xml"/><Relationship Id="rId7" Type="http://schemas.openxmlformats.org/officeDocument/2006/relationships/slide" Target="slide46.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slide" Target="slide41.xml"/><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10.xml"/><Relationship Id="rId5" Type="http://schemas.openxmlformats.org/officeDocument/2006/relationships/slide" Target="slide44.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43.xml"/><Relationship Id="rId9" Type="http://schemas.openxmlformats.org/officeDocument/2006/relationships/slide" Target="slide3.xml"/><Relationship Id="rId14" Type="http://schemas.openxmlformats.org/officeDocument/2006/relationships/slide" Target="slide27.xml"/></Relationships>
</file>

<file path=ppt/slides/_rels/slide4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42.xml"/><Relationship Id="rId7" Type="http://schemas.openxmlformats.org/officeDocument/2006/relationships/slide" Target="slide46.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slide" Target="slide41.xml"/><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10.xml"/><Relationship Id="rId5" Type="http://schemas.openxmlformats.org/officeDocument/2006/relationships/slide" Target="slide44.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43.xml"/><Relationship Id="rId9" Type="http://schemas.openxmlformats.org/officeDocument/2006/relationships/slide" Target="slide3.xml"/><Relationship Id="rId14" Type="http://schemas.openxmlformats.org/officeDocument/2006/relationships/slide" Target="slide27.xml"/></Relationships>
</file>

<file path=ppt/slides/_rels/slide4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42.xml"/><Relationship Id="rId7" Type="http://schemas.openxmlformats.org/officeDocument/2006/relationships/slide" Target="slide46.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slide" Target="slide41.xml"/><Relationship Id="rId16"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10.xml"/><Relationship Id="rId5" Type="http://schemas.openxmlformats.org/officeDocument/2006/relationships/slide" Target="slide44.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43.xml"/><Relationship Id="rId9" Type="http://schemas.openxmlformats.org/officeDocument/2006/relationships/slide" Target="slide3.xml"/><Relationship Id="rId14" Type="http://schemas.openxmlformats.org/officeDocument/2006/relationships/slide" Target="slide27.xml"/></Relationships>
</file>

<file path=ppt/slides/_rels/slide46.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0.xml"/><Relationship Id="rId18" Type="http://schemas.openxmlformats.org/officeDocument/2006/relationships/slide" Target="slide40.xml"/><Relationship Id="rId3" Type="http://schemas.openxmlformats.org/officeDocument/2006/relationships/slide" Target="slide41.xml"/><Relationship Id="rId7" Type="http://schemas.openxmlformats.org/officeDocument/2006/relationships/slide" Target="slide45.xml"/><Relationship Id="rId12" Type="http://schemas.openxmlformats.org/officeDocument/2006/relationships/slide" Target="slide4.xml"/><Relationship Id="rId17" Type="http://schemas.openxmlformats.org/officeDocument/2006/relationships/slide" Target="slide34.xml"/><Relationship Id="rId2" Type="http://schemas.openxmlformats.org/officeDocument/2006/relationships/image" Target="../media/image39.png"/><Relationship Id="rId16"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slide" Target="slide44.xml"/><Relationship Id="rId11" Type="http://schemas.openxmlformats.org/officeDocument/2006/relationships/slide" Target="slide3.xml"/><Relationship Id="rId5" Type="http://schemas.openxmlformats.org/officeDocument/2006/relationships/slide" Target="slide43.xml"/><Relationship Id="rId15" Type="http://schemas.openxmlformats.org/officeDocument/2006/relationships/slide" Target="slide22.xml"/><Relationship Id="rId10" Type="http://schemas.openxmlformats.org/officeDocument/2006/relationships/slide" Target="slide2.xml"/><Relationship Id="rId19" Type="http://schemas.openxmlformats.org/officeDocument/2006/relationships/slide" Target="slide47.xml"/><Relationship Id="rId4" Type="http://schemas.openxmlformats.org/officeDocument/2006/relationships/slide" Target="slide42.xml"/><Relationship Id="rId9" Type="http://schemas.openxmlformats.org/officeDocument/2006/relationships/image" Target="../media/image40.png"/><Relationship Id="rId14" Type="http://schemas.openxmlformats.org/officeDocument/2006/relationships/slide" Target="slide16.xml"/></Relationships>
</file>

<file path=ppt/slides/_rels/slide4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48.xml"/><Relationship Id="rId7" Type="http://schemas.openxmlformats.org/officeDocument/2006/relationships/slide" Target="slide10.xml"/><Relationship Id="rId12" Type="http://schemas.openxmlformats.org/officeDocument/2006/relationships/slide" Target="slide40.xml"/><Relationship Id="rId2" Type="http://schemas.openxmlformats.org/officeDocument/2006/relationships/slide" Target="slide47.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34.xml"/><Relationship Id="rId5" Type="http://schemas.openxmlformats.org/officeDocument/2006/relationships/slide" Target="slide3.xml"/><Relationship Id="rId10" Type="http://schemas.openxmlformats.org/officeDocument/2006/relationships/slide" Target="slide27.xml"/><Relationship Id="rId4" Type="http://schemas.openxmlformats.org/officeDocument/2006/relationships/slide" Target="slide2.xml"/><Relationship Id="rId9" Type="http://schemas.openxmlformats.org/officeDocument/2006/relationships/slide" Target="slide22.xml"/></Relationships>
</file>

<file path=ppt/slides/_rels/slide4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48.xml"/><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slide" Target="slide47.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40.xml"/><Relationship Id="rId5" Type="http://schemas.openxmlformats.org/officeDocument/2006/relationships/slide" Target="slide4.xml"/><Relationship Id="rId10" Type="http://schemas.openxmlformats.org/officeDocument/2006/relationships/slide" Target="slide34.xml"/><Relationship Id="rId4" Type="http://schemas.openxmlformats.org/officeDocument/2006/relationships/slide" Target="slide3.xml"/><Relationship Id="rId9" Type="http://schemas.openxmlformats.org/officeDocument/2006/relationships/slide" Target="slide27.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6.xml"/><Relationship Id="rId18" Type="http://schemas.openxmlformats.org/officeDocument/2006/relationships/slide" Target="slide47.xml"/><Relationship Id="rId3" Type="http://schemas.openxmlformats.org/officeDocument/2006/relationships/image" Target="../media/image7.jpeg"/><Relationship Id="rId7" Type="http://schemas.openxmlformats.org/officeDocument/2006/relationships/slide" Target="slide8.xml"/><Relationship Id="rId12" Type="http://schemas.openxmlformats.org/officeDocument/2006/relationships/slide" Target="slide10.xml"/><Relationship Id="rId17" Type="http://schemas.openxmlformats.org/officeDocument/2006/relationships/slide" Target="slide40.xml"/><Relationship Id="rId2" Type="http://schemas.openxmlformats.org/officeDocument/2006/relationships/notesSlide" Target="../notesSlides/notesSlide4.xml"/><Relationship Id="rId16" Type="http://schemas.openxmlformats.org/officeDocument/2006/relationships/slide" Target="slide34.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slide" Target="slide6.xml"/><Relationship Id="rId15" Type="http://schemas.openxmlformats.org/officeDocument/2006/relationships/slide" Target="slide27.xml"/><Relationship Id="rId10" Type="http://schemas.openxmlformats.org/officeDocument/2006/relationships/slide" Target="slide3.xml"/><Relationship Id="rId4" Type="http://schemas.openxmlformats.org/officeDocument/2006/relationships/slide" Target="slide5.xml"/><Relationship Id="rId9" Type="http://schemas.openxmlformats.org/officeDocument/2006/relationships/slide" Target="slide2.xml"/><Relationship Id="rId14" Type="http://schemas.openxmlformats.org/officeDocument/2006/relationships/slide" Target="slide22.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notesSlide" Target="../notesSlides/notesSlide5.xml"/><Relationship Id="rId16" Type="http://schemas.openxmlformats.org/officeDocument/2006/relationships/slide" Target="slide40.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0.xml"/><Relationship Id="rId5" Type="http://schemas.openxmlformats.org/officeDocument/2006/relationships/slide" Target="slide7.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6.xml"/><Relationship Id="rId9" Type="http://schemas.openxmlformats.org/officeDocument/2006/relationships/slide" Target="slide3.xml"/><Relationship Id="rId14" Type="http://schemas.openxmlformats.org/officeDocument/2006/relationships/slide" Target="slide27.xml"/></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notesSlide" Target="../notesSlides/notesSlide6.xml"/><Relationship Id="rId16" Type="http://schemas.openxmlformats.org/officeDocument/2006/relationships/slide" Target="slide40.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0.xml"/><Relationship Id="rId5" Type="http://schemas.openxmlformats.org/officeDocument/2006/relationships/slide" Target="slide7.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6.xml"/><Relationship Id="rId9" Type="http://schemas.openxmlformats.org/officeDocument/2006/relationships/slide" Target="slide3.xml"/><Relationship Id="rId14" Type="http://schemas.openxmlformats.org/officeDocument/2006/relationships/slide" Target="slide27.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notesSlide" Target="../notesSlides/notesSlide7.xml"/><Relationship Id="rId16" Type="http://schemas.openxmlformats.org/officeDocument/2006/relationships/slide" Target="slide40.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0.xml"/><Relationship Id="rId5" Type="http://schemas.openxmlformats.org/officeDocument/2006/relationships/slide" Target="slide7.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6.xml"/><Relationship Id="rId9" Type="http://schemas.openxmlformats.org/officeDocument/2006/relationships/slide" Target="slide3.xml"/><Relationship Id="rId14" Type="http://schemas.openxmlformats.org/officeDocument/2006/relationships/slide" Target="slide27.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22.xml"/><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slide" Target="slide16.xml"/><Relationship Id="rId17" Type="http://schemas.openxmlformats.org/officeDocument/2006/relationships/slide" Target="slide47.xml"/><Relationship Id="rId2" Type="http://schemas.openxmlformats.org/officeDocument/2006/relationships/notesSlide" Target="../notesSlides/notesSlide8.xml"/><Relationship Id="rId16" Type="http://schemas.openxmlformats.org/officeDocument/2006/relationships/slide" Target="slide40.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0.xml"/><Relationship Id="rId5" Type="http://schemas.openxmlformats.org/officeDocument/2006/relationships/slide" Target="slide7.xml"/><Relationship Id="rId15" Type="http://schemas.openxmlformats.org/officeDocument/2006/relationships/slide" Target="slide34.xml"/><Relationship Id="rId10" Type="http://schemas.openxmlformats.org/officeDocument/2006/relationships/slide" Target="slide4.xml"/><Relationship Id="rId4" Type="http://schemas.openxmlformats.org/officeDocument/2006/relationships/slide" Target="slide6.xml"/><Relationship Id="rId9" Type="http://schemas.openxmlformats.org/officeDocument/2006/relationships/slide" Target="slide3.xml"/><Relationship Id="rId1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object 13"/>
          <p:cNvSpPr txBox="1">
            <a:spLocks noGrp="1"/>
          </p:cNvSpPr>
          <p:nvPr>
            <p:ph type="title" idx="4294967295"/>
          </p:nvPr>
        </p:nvSpPr>
        <p:spPr>
          <a:xfrm>
            <a:off x="0" y="835025"/>
            <a:ext cx="10693399" cy="3693319"/>
          </a:xfrm>
          <a:prstGeom prst="rect">
            <a:avLst/>
          </a:pr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30" normalizeH="0" baseline="0" noProof="0" dirty="0">
              <a:ln>
                <a:noFill/>
              </a:ln>
              <a:solidFill>
                <a:schemeClr val="tx1"/>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30" normalizeH="0" baseline="0" noProof="0" dirty="0">
              <a:ln>
                <a:noFill/>
              </a:ln>
              <a:solidFill>
                <a:schemeClr val="tx1"/>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30" normalizeH="0" baseline="0" noProof="0" dirty="0">
                <a:ln>
                  <a:noFill/>
                </a:ln>
                <a:solidFill>
                  <a:schemeClr val="tx1"/>
                </a:solidFill>
                <a:effectLst/>
                <a:uLnTx/>
                <a:uFillTx/>
                <a:latin typeface="Calibri"/>
                <a:ea typeface="+mn-ea"/>
                <a:cs typeface="Calibri"/>
              </a:rPr>
              <a:t>Ealing Town Profiles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0" normalizeH="0" baseline="0" noProof="0" dirty="0">
                <a:ln>
                  <a:noFill/>
                </a:ln>
                <a:solidFill>
                  <a:schemeClr val="tx1"/>
                </a:solidFill>
                <a:effectLst/>
                <a:uLnTx/>
                <a:uFillTx/>
                <a:latin typeface="Calibri"/>
                <a:ea typeface="+mn-ea"/>
                <a:cs typeface="Calibri"/>
              </a:rPr>
              <a:t>Health and Wellbeing</a:t>
            </a:r>
            <a:endParaRPr kumimoji="0" lang="en-GB" sz="3600" b="1" i="0" u="none" strike="noStrike" kern="1200" cap="none" spc="-30" normalizeH="0" baseline="0" noProof="0" dirty="0">
              <a:ln>
                <a:noFill/>
              </a:ln>
              <a:solidFill>
                <a:schemeClr val="tx1"/>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 normalizeH="0" baseline="0" noProof="0" dirty="0">
                <a:ln>
                  <a:noFill/>
                </a:ln>
                <a:solidFill>
                  <a:schemeClr val="tx1"/>
                </a:solidFill>
                <a:effectLst/>
                <a:uLnTx/>
                <a:uFillTx/>
                <a:latin typeface="Calibri"/>
                <a:ea typeface="+mn-ea"/>
                <a:cs typeface="Calibri"/>
              </a:rPr>
              <a:t>Annual Public Health Report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 normalizeH="0" baseline="0" noProof="0" dirty="0">
                <a:ln>
                  <a:noFill/>
                </a:ln>
                <a:solidFill>
                  <a:schemeClr val="tx1"/>
                </a:solidFill>
                <a:effectLst/>
                <a:uLnTx/>
                <a:uFillTx/>
                <a:latin typeface="Calibri"/>
                <a:ea typeface="+mn-ea"/>
                <a:cs typeface="Calibri"/>
              </a:rPr>
              <a:t>May 2023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30" normalizeH="0" baseline="0" noProof="0" dirty="0">
              <a:ln>
                <a:noFill/>
              </a:ln>
              <a:solidFill>
                <a:schemeClr val="tx1"/>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30" normalizeH="0" baseline="0" noProof="0" dirty="0">
              <a:ln>
                <a:noFill/>
              </a:ln>
              <a:solidFill>
                <a:schemeClr val="tx1"/>
              </a:solidFill>
              <a:effectLst/>
              <a:uLnTx/>
              <a:uFillTx/>
              <a:latin typeface="Calibri"/>
              <a:ea typeface="+mn-ea"/>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tx1"/>
              </a:solidFill>
              <a:effectLst/>
              <a:uLnTx/>
              <a:uFillTx/>
              <a:latin typeface="Calibri"/>
              <a:ea typeface="+mn-ea"/>
              <a:cs typeface="Calibri"/>
            </a:endParaRPr>
          </a:p>
        </p:txBody>
      </p:sp>
      <p:sp>
        <p:nvSpPr>
          <p:cNvPr id="14" name="object 14"/>
          <p:cNvSpPr txBox="1"/>
          <p:nvPr/>
        </p:nvSpPr>
        <p:spPr>
          <a:xfrm>
            <a:off x="914400" y="4584004"/>
            <a:ext cx="8396605" cy="984885"/>
          </a:xfrm>
          <a:prstGeom prst="rect">
            <a:avLst/>
          </a:prstGeom>
        </p:spPr>
        <p:txBody>
          <a:bodyPr vert="horz" wrap="square" lIns="0" tIns="0" rIns="0" bIns="0" rtlCol="0">
            <a:spAutoFit/>
          </a:bodyPr>
          <a:lstStyle/>
          <a:p>
            <a:pPr marL="12700" marR="5080" indent="-635" algn="just">
              <a:lnSpc>
                <a:spcPct val="100000"/>
              </a:lnSpc>
            </a:pPr>
            <a:endParaRPr lang="en-GB" sz="1600" spc="-5" dirty="0">
              <a:latin typeface="Calibri"/>
              <a:cs typeface="Calibri"/>
            </a:endParaRPr>
          </a:p>
          <a:p>
            <a:pPr marL="12700" marR="5080" indent="-635" algn="just"/>
            <a:r>
              <a:rPr lang="en-GB" sz="1600" spc="-5" dirty="0">
                <a:cs typeface="Calibri"/>
              </a:rPr>
              <a:t>N</a:t>
            </a:r>
            <a:r>
              <a:rPr lang="en-GB" sz="1600" spc="-30" dirty="0">
                <a:cs typeface="Calibri"/>
              </a:rPr>
              <a:t>a</a:t>
            </a:r>
            <a:r>
              <a:rPr lang="en-GB" sz="1600" spc="-10" dirty="0">
                <a:cs typeface="Calibri"/>
              </a:rPr>
              <a:t>v</a:t>
            </a:r>
            <a:r>
              <a:rPr lang="en-GB" sz="1600" dirty="0">
                <a:cs typeface="Calibri"/>
              </a:rPr>
              <a:t>i</a:t>
            </a:r>
            <a:r>
              <a:rPr lang="en-GB" sz="1600" spc="-25" dirty="0">
                <a:cs typeface="Calibri"/>
              </a:rPr>
              <a:t>g</a:t>
            </a:r>
            <a:r>
              <a:rPr lang="en-GB" sz="1600" spc="-15" dirty="0">
                <a:cs typeface="Calibri"/>
              </a:rPr>
              <a:t>at</a:t>
            </a:r>
            <a:r>
              <a:rPr lang="en-GB" sz="1600" spc="-5" dirty="0">
                <a:cs typeface="Calibri"/>
              </a:rPr>
              <a:t>e</a:t>
            </a:r>
            <a:r>
              <a:rPr lang="en-GB" sz="1600" spc="-30" dirty="0">
                <a:cs typeface="Calibri"/>
              </a:rPr>
              <a:t> </a:t>
            </a:r>
            <a:r>
              <a:rPr lang="en-GB" sz="1600" spc="-20" dirty="0">
                <a:cs typeface="Calibri"/>
              </a:rPr>
              <a:t>b</a:t>
            </a:r>
            <a:r>
              <a:rPr lang="en-GB" sz="1600" spc="-5" dirty="0">
                <a:cs typeface="Calibri"/>
              </a:rPr>
              <a:t>y</a:t>
            </a:r>
            <a:r>
              <a:rPr lang="en-GB" sz="1600" spc="5" dirty="0">
                <a:cs typeface="Calibri"/>
              </a:rPr>
              <a:t> </a:t>
            </a:r>
            <a:r>
              <a:rPr lang="en-GB" sz="1600" spc="-10" dirty="0">
                <a:cs typeface="Calibri"/>
              </a:rPr>
              <a:t>sc</a:t>
            </a:r>
            <a:r>
              <a:rPr lang="en-GB" sz="1600" spc="-35" dirty="0">
                <a:cs typeface="Calibri"/>
              </a:rPr>
              <a:t>r</a:t>
            </a:r>
            <a:r>
              <a:rPr lang="en-GB" sz="1600" spc="-10" dirty="0">
                <a:cs typeface="Calibri"/>
              </a:rPr>
              <a:t>o</a:t>
            </a:r>
            <a:r>
              <a:rPr lang="en-GB" sz="1600" dirty="0">
                <a:cs typeface="Calibri"/>
              </a:rPr>
              <a:t>lli</a:t>
            </a:r>
            <a:r>
              <a:rPr lang="en-GB" sz="1600" spc="-5" dirty="0">
                <a:cs typeface="Calibri"/>
              </a:rPr>
              <a:t>ng</a:t>
            </a:r>
            <a:r>
              <a:rPr lang="en-GB" sz="1600" spc="-10" dirty="0">
                <a:cs typeface="Calibri"/>
              </a:rPr>
              <a:t> e</a:t>
            </a:r>
            <a:r>
              <a:rPr lang="en-GB" sz="1600" spc="-5" dirty="0">
                <a:cs typeface="Calibri"/>
              </a:rPr>
              <a:t>a</a:t>
            </a:r>
            <a:r>
              <a:rPr lang="en-GB" sz="1600" spc="-10" dirty="0">
                <a:cs typeface="Calibri"/>
              </a:rPr>
              <a:t>c</a:t>
            </a:r>
            <a:r>
              <a:rPr lang="en-GB" sz="1600" spc="-5" dirty="0">
                <a:cs typeface="Calibri"/>
              </a:rPr>
              <a:t>h</a:t>
            </a:r>
            <a:r>
              <a:rPr lang="en-GB" sz="1600" dirty="0">
                <a:cs typeface="Calibri"/>
              </a:rPr>
              <a:t> </a:t>
            </a:r>
            <a:r>
              <a:rPr lang="en-GB" sz="1600" spc="-10" dirty="0">
                <a:cs typeface="Calibri"/>
              </a:rPr>
              <a:t>s</a:t>
            </a:r>
            <a:r>
              <a:rPr lang="en-GB" sz="1600" dirty="0">
                <a:cs typeface="Calibri"/>
              </a:rPr>
              <a:t>li</a:t>
            </a:r>
            <a:r>
              <a:rPr lang="en-GB" sz="1600" spc="-5" dirty="0">
                <a:cs typeface="Calibri"/>
              </a:rPr>
              <a:t>de</a:t>
            </a:r>
            <a:r>
              <a:rPr lang="en-GB" sz="1600" spc="-20" dirty="0">
                <a:cs typeface="Calibri"/>
              </a:rPr>
              <a:t> </a:t>
            </a:r>
            <a:r>
              <a:rPr lang="en-GB" sz="1600" spc="-10" dirty="0">
                <a:cs typeface="Calibri"/>
              </a:rPr>
              <a:t>o</a:t>
            </a:r>
            <a:r>
              <a:rPr lang="en-GB" sz="1600" spc="-5" dirty="0">
                <a:cs typeface="Calibri"/>
              </a:rPr>
              <a:t>r</a:t>
            </a:r>
            <a:r>
              <a:rPr lang="en-GB" sz="1600" spc="15" dirty="0">
                <a:cs typeface="Calibri"/>
              </a:rPr>
              <a:t> </a:t>
            </a:r>
            <a:r>
              <a:rPr lang="en-GB" sz="1600" spc="-10" dirty="0">
                <a:cs typeface="Calibri"/>
              </a:rPr>
              <a:t>c</a:t>
            </a:r>
            <a:r>
              <a:rPr lang="en-GB" sz="1600" dirty="0">
                <a:cs typeface="Calibri"/>
              </a:rPr>
              <a:t>li</a:t>
            </a:r>
            <a:r>
              <a:rPr lang="en-GB" sz="1600" spc="-10" dirty="0">
                <a:cs typeface="Calibri"/>
              </a:rPr>
              <a:t>c</a:t>
            </a:r>
            <a:r>
              <a:rPr lang="en-GB" sz="1600" spc="-15" dirty="0">
                <a:cs typeface="Calibri"/>
              </a:rPr>
              <a:t>k</a:t>
            </a:r>
            <a:r>
              <a:rPr lang="en-GB" sz="1600" dirty="0">
                <a:cs typeface="Calibri"/>
              </a:rPr>
              <a:t>i</a:t>
            </a:r>
            <a:r>
              <a:rPr lang="en-GB" sz="1600" spc="-5" dirty="0">
                <a:cs typeface="Calibri"/>
              </a:rPr>
              <a:t>ng</a:t>
            </a:r>
            <a:r>
              <a:rPr lang="en-GB" sz="1600" spc="-20" dirty="0">
                <a:cs typeface="Calibri"/>
              </a:rPr>
              <a:t> </a:t>
            </a:r>
            <a:r>
              <a:rPr lang="en-GB" sz="1600" spc="-10" dirty="0">
                <a:cs typeface="Calibri"/>
              </a:rPr>
              <a:t>o</a:t>
            </a:r>
            <a:r>
              <a:rPr lang="en-GB" sz="1600" spc="-5" dirty="0">
                <a:cs typeface="Calibri"/>
              </a:rPr>
              <a:t>n</a:t>
            </a:r>
            <a:r>
              <a:rPr lang="en-GB" sz="1600" spc="10" dirty="0">
                <a:cs typeface="Calibri"/>
              </a:rPr>
              <a:t> </a:t>
            </a:r>
            <a:r>
              <a:rPr lang="en-GB" sz="1600" spc="-5" dirty="0">
                <a:cs typeface="Calibri"/>
              </a:rPr>
              <a:t>the</a:t>
            </a:r>
            <a:r>
              <a:rPr lang="en-GB" sz="1600" spc="5" dirty="0">
                <a:cs typeface="Calibri"/>
              </a:rPr>
              <a:t> </a:t>
            </a:r>
            <a:r>
              <a:rPr lang="en-GB" sz="1600" spc="-10" dirty="0">
                <a:cs typeface="Calibri"/>
              </a:rPr>
              <a:t>sec</a:t>
            </a:r>
            <a:r>
              <a:rPr lang="en-GB" sz="1600" spc="-5" dirty="0">
                <a:cs typeface="Calibri"/>
              </a:rPr>
              <a:t>t</a:t>
            </a:r>
            <a:r>
              <a:rPr lang="en-GB" sz="1600" dirty="0">
                <a:cs typeface="Calibri"/>
              </a:rPr>
              <a:t>i</a:t>
            </a:r>
            <a:r>
              <a:rPr lang="en-GB" sz="1600" spc="-10" dirty="0">
                <a:cs typeface="Calibri"/>
              </a:rPr>
              <a:t>o</a:t>
            </a:r>
            <a:r>
              <a:rPr lang="en-GB" sz="1600" spc="-5" dirty="0">
                <a:cs typeface="Calibri"/>
              </a:rPr>
              <a:t>n</a:t>
            </a:r>
            <a:r>
              <a:rPr lang="en-GB" sz="1600" dirty="0">
                <a:cs typeface="Calibri"/>
              </a:rPr>
              <a:t> </a:t>
            </a:r>
            <a:r>
              <a:rPr lang="en-GB" sz="1600" spc="-5" dirty="0">
                <a:cs typeface="Calibri"/>
              </a:rPr>
              <a:t>bu</a:t>
            </a:r>
            <a:r>
              <a:rPr lang="en-GB" sz="1600" spc="-25" dirty="0">
                <a:cs typeface="Calibri"/>
              </a:rPr>
              <a:t>t</a:t>
            </a:r>
            <a:r>
              <a:rPr lang="en-GB" sz="1600" spc="-15" dirty="0">
                <a:cs typeface="Calibri"/>
              </a:rPr>
              <a:t>t</a:t>
            </a:r>
            <a:r>
              <a:rPr lang="en-GB" sz="1600" spc="-10" dirty="0">
                <a:cs typeface="Calibri"/>
              </a:rPr>
              <a:t>o</a:t>
            </a:r>
            <a:r>
              <a:rPr lang="en-GB" sz="1600" spc="-5" dirty="0">
                <a:cs typeface="Calibri"/>
              </a:rPr>
              <a:t>ns </a:t>
            </a:r>
            <a:r>
              <a:rPr lang="en-GB" sz="1600" spc="-10" dirty="0">
                <a:cs typeface="Calibri"/>
              </a:rPr>
              <a:t>at the top of e</a:t>
            </a:r>
            <a:r>
              <a:rPr lang="en-GB" sz="1600" spc="-5" dirty="0">
                <a:cs typeface="Calibri"/>
              </a:rPr>
              <a:t>a</a:t>
            </a:r>
            <a:r>
              <a:rPr lang="en-GB" sz="1600" spc="-10" dirty="0">
                <a:cs typeface="Calibri"/>
              </a:rPr>
              <a:t>c</a:t>
            </a:r>
            <a:r>
              <a:rPr lang="en-GB" sz="1600" spc="-5" dirty="0">
                <a:cs typeface="Calibri"/>
              </a:rPr>
              <a:t>h</a:t>
            </a:r>
            <a:r>
              <a:rPr lang="en-GB" sz="1600" dirty="0">
                <a:cs typeface="Calibri"/>
              </a:rPr>
              <a:t> </a:t>
            </a:r>
            <a:r>
              <a:rPr lang="en-GB" sz="1600" spc="-10" dirty="0">
                <a:cs typeface="Calibri"/>
              </a:rPr>
              <a:t>s</a:t>
            </a:r>
            <a:r>
              <a:rPr lang="en-GB" sz="1600" dirty="0">
                <a:cs typeface="Calibri"/>
              </a:rPr>
              <a:t>li</a:t>
            </a:r>
            <a:r>
              <a:rPr lang="en-GB" sz="1600" spc="-5" dirty="0">
                <a:cs typeface="Calibri"/>
              </a:rPr>
              <a:t>de.  </a:t>
            </a:r>
            <a:r>
              <a:rPr lang="en-GB" sz="1600" spc="-10" dirty="0">
                <a:cs typeface="Calibri"/>
              </a:rPr>
              <a:t>Sec</a:t>
            </a:r>
            <a:r>
              <a:rPr lang="en-GB" sz="1600" spc="-5" dirty="0">
                <a:cs typeface="Calibri"/>
              </a:rPr>
              <a:t>t</a:t>
            </a:r>
            <a:r>
              <a:rPr lang="en-GB" sz="1600" dirty="0">
                <a:cs typeface="Calibri"/>
              </a:rPr>
              <a:t>i</a:t>
            </a:r>
            <a:r>
              <a:rPr lang="en-GB" sz="1600" spc="-10" dirty="0">
                <a:cs typeface="Calibri"/>
              </a:rPr>
              <a:t>o</a:t>
            </a:r>
            <a:r>
              <a:rPr lang="en-GB" sz="1600" spc="-5" dirty="0">
                <a:cs typeface="Calibri"/>
              </a:rPr>
              <a:t>ns</a:t>
            </a:r>
            <a:r>
              <a:rPr lang="en-GB" sz="1600" spc="10" dirty="0">
                <a:cs typeface="Calibri"/>
              </a:rPr>
              <a:t> </a:t>
            </a:r>
            <a:r>
              <a:rPr lang="en-GB" sz="1600" spc="-10" dirty="0">
                <a:cs typeface="Calibri"/>
              </a:rPr>
              <a:t>m</a:t>
            </a:r>
            <a:r>
              <a:rPr lang="en-GB" sz="1600" spc="-30" dirty="0">
                <a:cs typeface="Calibri"/>
              </a:rPr>
              <a:t>a</a:t>
            </a:r>
            <a:r>
              <a:rPr lang="en-GB" sz="1600" spc="-5" dirty="0">
                <a:cs typeface="Calibri"/>
              </a:rPr>
              <a:t>y </a:t>
            </a:r>
            <a:r>
              <a:rPr lang="en-GB" sz="1600" spc="-25" dirty="0">
                <a:cs typeface="Calibri"/>
              </a:rPr>
              <a:t>c</a:t>
            </a:r>
            <a:r>
              <a:rPr lang="en-GB" sz="1600" spc="-10" dirty="0">
                <a:cs typeface="Calibri"/>
              </a:rPr>
              <a:t>o</a:t>
            </a:r>
            <a:r>
              <a:rPr lang="en-GB" sz="1600" spc="-20" dirty="0">
                <a:cs typeface="Calibri"/>
              </a:rPr>
              <a:t>n</a:t>
            </a:r>
            <a:r>
              <a:rPr lang="en-GB" sz="1600" spc="-25" dirty="0">
                <a:cs typeface="Calibri"/>
              </a:rPr>
              <a:t>t</a:t>
            </a:r>
            <a:r>
              <a:rPr lang="en-GB" sz="1600" spc="-5" dirty="0">
                <a:cs typeface="Calibri"/>
              </a:rPr>
              <a:t>a</a:t>
            </a:r>
            <a:r>
              <a:rPr lang="en-GB" sz="1600" dirty="0">
                <a:cs typeface="Calibri"/>
              </a:rPr>
              <a:t>i</a:t>
            </a:r>
            <a:r>
              <a:rPr lang="en-GB" sz="1600" spc="-5" dirty="0">
                <a:cs typeface="Calibri"/>
              </a:rPr>
              <a:t>n</a:t>
            </a:r>
            <a:r>
              <a:rPr lang="en-GB" sz="1600" dirty="0">
                <a:cs typeface="Calibri"/>
              </a:rPr>
              <a:t> </a:t>
            </a:r>
            <a:r>
              <a:rPr lang="en-GB" sz="1600" spc="-10" dirty="0">
                <a:cs typeface="Calibri"/>
              </a:rPr>
              <a:t>mo</a:t>
            </a:r>
            <a:r>
              <a:rPr lang="en-GB" sz="1600" spc="-35" dirty="0">
                <a:cs typeface="Calibri"/>
              </a:rPr>
              <a:t>r</a:t>
            </a:r>
            <a:r>
              <a:rPr lang="en-GB" sz="1600" spc="-5" dirty="0">
                <a:cs typeface="Calibri"/>
              </a:rPr>
              <a:t>e</a:t>
            </a:r>
            <a:r>
              <a:rPr lang="en-GB" sz="1600" spc="30" dirty="0">
                <a:cs typeface="Calibri"/>
              </a:rPr>
              <a:t> </a:t>
            </a:r>
            <a:r>
              <a:rPr lang="en-GB" sz="1600" spc="-5" dirty="0">
                <a:cs typeface="Calibri"/>
              </a:rPr>
              <a:t>than</a:t>
            </a:r>
            <a:r>
              <a:rPr lang="en-GB" sz="1600" spc="-15" dirty="0">
                <a:cs typeface="Calibri"/>
              </a:rPr>
              <a:t> </a:t>
            </a:r>
            <a:r>
              <a:rPr lang="en-GB" sz="1600" spc="-10" dirty="0">
                <a:cs typeface="Calibri"/>
              </a:rPr>
              <a:t>o</a:t>
            </a:r>
            <a:r>
              <a:rPr lang="en-GB" sz="1600" spc="-5" dirty="0">
                <a:cs typeface="Calibri"/>
              </a:rPr>
              <a:t>ne</a:t>
            </a:r>
            <a:r>
              <a:rPr lang="en-GB" sz="1600" spc="5" dirty="0">
                <a:cs typeface="Calibri"/>
              </a:rPr>
              <a:t> </a:t>
            </a:r>
            <a:r>
              <a:rPr lang="en-GB" sz="1600" spc="-10" dirty="0">
                <a:cs typeface="Calibri"/>
              </a:rPr>
              <a:t>s</a:t>
            </a:r>
            <a:r>
              <a:rPr lang="en-GB" sz="1600" dirty="0">
                <a:cs typeface="Calibri"/>
              </a:rPr>
              <a:t>li</a:t>
            </a:r>
            <a:r>
              <a:rPr lang="en-GB" sz="1600" spc="-5" dirty="0">
                <a:cs typeface="Calibri"/>
              </a:rPr>
              <a:t>de</a:t>
            </a:r>
            <a:endParaRPr lang="en-GB" sz="1600" dirty="0">
              <a:cs typeface="Calibri"/>
            </a:endParaRPr>
          </a:p>
          <a:p>
            <a:pPr marL="12700" marR="5080" indent="-635" algn="just">
              <a:lnSpc>
                <a:spcPct val="100000"/>
              </a:lnSpc>
            </a:pPr>
            <a:endParaRPr sz="1600" dirty="0">
              <a:latin typeface="Calibri"/>
              <a:cs typeface="Calibri"/>
            </a:endParaRPr>
          </a:p>
        </p:txBody>
      </p:sp>
      <p:pic>
        <p:nvPicPr>
          <p:cNvPr id="17" name="Picture 16" descr="Ealing council logo&#10;">
            <a:extLst>
              <a:ext uri="{FF2B5EF4-FFF2-40B4-BE49-F238E27FC236}">
                <a16:creationId xmlns:a16="http://schemas.microsoft.com/office/drawing/2014/main" id="{4940BFD1-ED9B-471C-A68A-3B3950455F3C}"/>
              </a:ext>
            </a:extLst>
          </p:cNvPr>
          <p:cNvPicPr>
            <a:picLocks noChangeAspect="1"/>
          </p:cNvPicPr>
          <p:nvPr/>
        </p:nvPicPr>
        <p:blipFill rotWithShape="1">
          <a:blip r:embed="rId3"/>
          <a:srcRect l="29595" t="19019" r="60492" b="71539"/>
          <a:stretch/>
        </p:blipFill>
        <p:spPr>
          <a:xfrm>
            <a:off x="155659" y="6421425"/>
            <a:ext cx="1914441" cy="1025711"/>
          </a:xfrm>
          <a:prstGeom prst="rect">
            <a:avLst/>
          </a:prstGeom>
        </p:spPr>
      </p:pic>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97531714"/>
              </p:ext>
            </p:extLst>
          </p:nvPr>
        </p:nvGraphicFramePr>
        <p:xfrm>
          <a:off x="580" y="428625"/>
          <a:ext cx="10692819" cy="352645"/>
        </p:xfrm>
        <a:graphic>
          <a:graphicData uri="http://schemas.openxmlformats.org/drawingml/2006/table">
            <a:tbl>
              <a:tblPr firstRow="1" bandRow="1">
                <a:tableStyleId>{2D5ABB26-0587-4C30-8999-92F81FD0307C}</a:tableStyleId>
              </a:tblPr>
              <a:tblGrid>
                <a:gridCol w="10692819">
                  <a:extLst>
                    <a:ext uri="{9D8B030D-6E8A-4147-A177-3AD203B41FA5}">
                      <a16:colId xmlns:a16="http://schemas.microsoft.com/office/drawing/2014/main" val="20000"/>
                    </a:ext>
                  </a:extLst>
                </a:gridCol>
              </a:tblGrid>
              <a:tr h="352645">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3" name="object 2">
            <a:extLst>
              <a:ext uri="{FF2B5EF4-FFF2-40B4-BE49-F238E27FC236}">
                <a16:creationId xmlns:a16="http://schemas.microsoft.com/office/drawing/2014/main" id="{D2AAB34A-0AA7-C697-A879-743D8E9BFFE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83036238"/>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EALING TOWN</a:t>
            </a:r>
          </a:p>
        </p:txBody>
      </p:sp>
      <p:pic>
        <p:nvPicPr>
          <p:cNvPr id="12" name="Picture 11" descr="A ariel view of a city with buildings and trees&#10;">
            <a:extLst>
              <a:ext uri="{FF2B5EF4-FFF2-40B4-BE49-F238E27FC236}">
                <a16:creationId xmlns:a16="http://schemas.microsoft.com/office/drawing/2014/main" id="{81383205-2309-7545-ADB2-DF5EF2D9DEBA}"/>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079500" y="1649731"/>
            <a:ext cx="4229100" cy="2547095"/>
          </a:xfrm>
          <a:prstGeom prst="rect">
            <a:avLst/>
          </a:prstGeom>
        </p:spPr>
      </p:pic>
      <p:pic>
        <p:nvPicPr>
          <p:cNvPr id="7" name="Picture 6" descr="A group of people in a shopping centre either walking, talking or sitting">
            <a:extLst>
              <a:ext uri="{FF2B5EF4-FFF2-40B4-BE49-F238E27FC236}">
                <a16:creationId xmlns:a16="http://schemas.microsoft.com/office/drawing/2014/main" id="{06249AC2-2423-3BB0-3476-722A2A76E48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422900" y="1649731"/>
            <a:ext cx="3886200" cy="2593034"/>
          </a:xfrm>
          <a:prstGeom prst="rect">
            <a:avLst/>
          </a:prstGeom>
        </p:spPr>
      </p:pic>
      <p:pic>
        <p:nvPicPr>
          <p:cNvPr id="6" name="Picture 5" descr="A group of people sitting at a pub terrace, tables under umbrellas talking and drinking">
            <a:extLst>
              <a:ext uri="{FF2B5EF4-FFF2-40B4-BE49-F238E27FC236}">
                <a16:creationId xmlns:a16="http://schemas.microsoft.com/office/drawing/2014/main" id="{FEC10516-04D0-BF34-D08A-B1695D28D2F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117600" y="4391024"/>
            <a:ext cx="4191000" cy="2792393"/>
          </a:xfrm>
          <a:prstGeom prst="rect">
            <a:avLst/>
          </a:prstGeom>
        </p:spPr>
      </p:pic>
      <p:pic>
        <p:nvPicPr>
          <p:cNvPr id="8" name="Picture 7" descr="A building called Filmworks&#10;">
            <a:extLst>
              <a:ext uri="{FF2B5EF4-FFF2-40B4-BE49-F238E27FC236}">
                <a16:creationId xmlns:a16="http://schemas.microsoft.com/office/drawing/2014/main" id="{D9C85599-0A10-E3FF-BF50-CCB742AD3EC1}"/>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422900" y="4391024"/>
            <a:ext cx="3886200" cy="2801501"/>
          </a:xfrm>
          <a:prstGeom prst="rect">
            <a:avLst/>
          </a:prstGeom>
        </p:spPr>
      </p:pic>
      <p:graphicFrame>
        <p:nvGraphicFramePr>
          <p:cNvPr id="4" name="object 2">
            <a:extLst>
              <a:ext uri="{FF2B5EF4-FFF2-40B4-BE49-F238E27FC236}">
                <a16:creationId xmlns:a16="http://schemas.microsoft.com/office/drawing/2014/main" id="{34366633-4E64-A2A2-BFB8-4E0AE70C508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42800225"/>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7"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8"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9"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10"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13" name="object 2">
            <a:extLst>
              <a:ext uri="{FF2B5EF4-FFF2-40B4-BE49-F238E27FC236}">
                <a16:creationId xmlns:a16="http://schemas.microsoft.com/office/drawing/2014/main" id="{556C4854-556C-8697-3595-089F99AE916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30661334"/>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1234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Ealing Town: Key Statistics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pic>
        <p:nvPicPr>
          <p:cNvPr id="2050" name="CB14DE69-08C5-4153-914C-A65348F2FB9F" descr="Ealing Town key statistics&#10;&#10;There are 91,099 residents living in Ealing Town.&#10;After white British, residents of Indian ethnic origin are the second largest population in Acton, followed by residents of Arab ethnicity.&#10;Nearly three quarters of people (16 plus) in Ealing Town households have English as their main language - the highest in the borough.&#10;Ealing Town has the lowest proportion (3.4 percent) of self reported bad or very bad health across the borough.&#10;Life expectancy in all Ealing Town wards is higher than the Ealing and England average. &#10;Highest proportion of children achieving a good level of development at the end of reception across the 7 towns.&#10;Lowest proportion (6.3 percent) of working age population claiming out of work benefit across the 7 towns.">
            <a:extLst>
              <a:ext uri="{FF2B5EF4-FFF2-40B4-BE49-F238E27FC236}">
                <a16:creationId xmlns:a16="http://schemas.microsoft.com/office/drawing/2014/main" id="{4D077325-DEC3-346D-EEF7-1A02FE0807B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85" b="4002"/>
          <a:stretch/>
        </p:blipFill>
        <p:spPr bwMode="auto">
          <a:xfrm>
            <a:off x="500948" y="1357308"/>
            <a:ext cx="10039915" cy="583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a:extLst>
              <a:ext uri="{FF2B5EF4-FFF2-40B4-BE49-F238E27FC236}">
                <a16:creationId xmlns:a16="http://schemas.microsoft.com/office/drawing/2014/main" id="{76A7833B-7514-9F5E-63BC-0C26CC2FE45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81918748"/>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7"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2" name="object 2">
            <a:extLst>
              <a:ext uri="{FF2B5EF4-FFF2-40B4-BE49-F238E27FC236}">
                <a16:creationId xmlns:a16="http://schemas.microsoft.com/office/drawing/2014/main" id="{05F734D3-0336-5F8C-865F-A387FB10A94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23533560"/>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60579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Ealing Town: Population Overview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36DC50B0-2A0C-2D81-381A-FC1210242B21}"/>
              </a:ext>
            </a:extLst>
          </p:cNvPr>
          <p:cNvSpPr txBox="1"/>
          <p:nvPr/>
        </p:nvSpPr>
        <p:spPr>
          <a:xfrm>
            <a:off x="774700" y="2105025"/>
            <a:ext cx="9613900" cy="2800767"/>
          </a:xfrm>
          <a:prstGeom prst="rect">
            <a:avLst/>
          </a:prstGeom>
          <a:noFill/>
        </p:spPr>
        <p:txBody>
          <a:bodyPr wrap="square" lIns="91440" tIns="45720" rIns="91440" bIns="45720" anchor="t">
            <a:spAutoFit/>
          </a:bodyPr>
          <a:lstStyle/>
          <a:p>
            <a:r>
              <a:rPr lang="en-GB" sz="1100" b="1" dirty="0"/>
              <a:t>Population</a:t>
            </a:r>
          </a:p>
          <a:p>
            <a:pPr marL="250190" indent="-250190">
              <a:buFont typeface="Arial" panose="020B0604020202020204" pitchFamily="34" charset="0"/>
              <a:buChar char="•"/>
            </a:pPr>
            <a:r>
              <a:rPr lang="en-GB" sz="1100" dirty="0">
                <a:solidFill>
                  <a:srgbClr val="000000"/>
                </a:solidFill>
                <a:latin typeface="Calibri"/>
                <a:cs typeface="Calibri"/>
              </a:rPr>
              <a:t>There are 91,099 residents living in Ealing Town</a:t>
            </a:r>
          </a:p>
          <a:p>
            <a:pPr marL="250190" indent="-250190">
              <a:buFont typeface="Arial" panose="020B0604020202020204" pitchFamily="34" charset="0"/>
              <a:buChar char="•"/>
            </a:pPr>
            <a:r>
              <a:rPr lang="en-GB" sz="1100" dirty="0"/>
              <a:t>Ealing Town has the highest proportion of residents identifying as White British (36.8%), second highest White Other (24.2%) and the lowest proportion of residents identifying as Black or Black British (6.9%) across the seven towns.  </a:t>
            </a:r>
            <a:r>
              <a:rPr lang="en-GB" sz="1100" dirty="0">
                <a:solidFill>
                  <a:srgbClr val="FF0000"/>
                </a:solidFill>
              </a:rPr>
              <a:t> </a:t>
            </a:r>
            <a:endParaRPr lang="en-GB" sz="1100" dirty="0">
              <a:solidFill>
                <a:srgbClr val="000000"/>
              </a:solidFill>
              <a:latin typeface="Calibri"/>
              <a:cs typeface="Calibri"/>
            </a:endParaRPr>
          </a:p>
          <a:p>
            <a:pPr marL="250190" indent="-250190">
              <a:buFont typeface="Arial" panose="020B0604020202020204" pitchFamily="34" charset="0"/>
              <a:buChar char="•"/>
            </a:pPr>
            <a:r>
              <a:rPr lang="en-GB" sz="1100" dirty="0">
                <a:solidFill>
                  <a:srgbClr val="000000"/>
                </a:solidFill>
                <a:latin typeface="Calibri"/>
                <a:cs typeface="Calibri"/>
              </a:rPr>
              <a:t>The </a:t>
            </a:r>
            <a:r>
              <a:rPr lang="en-GB" sz="1100" dirty="0"/>
              <a:t>largest religious identity is Christianity (42.4% of the population), followed by Islam (12.6%)</a:t>
            </a:r>
          </a:p>
          <a:p>
            <a:pPr marL="250190" indent="-250190">
              <a:buFont typeface="Arial" panose="020B0604020202020204" pitchFamily="34" charset="0"/>
              <a:buChar char="•"/>
            </a:pPr>
            <a:r>
              <a:rPr lang="en-GB" sz="1100" dirty="0"/>
              <a:t>Nearly three quarters of people (16+) in Ealing Town households have English as their main language – the highest in the borough.</a:t>
            </a:r>
            <a:endParaRPr lang="en-GB" sz="1100" dirty="0">
              <a:ea typeface="+mn-lt"/>
              <a:cs typeface="+mn-lt"/>
            </a:endParaRPr>
          </a:p>
          <a:p>
            <a:pPr marL="250190" indent="-250190">
              <a:buFont typeface="Arial" panose="020B0604020202020204" pitchFamily="34" charset="0"/>
              <a:buChar char="•"/>
            </a:pPr>
            <a:r>
              <a:rPr lang="en-GB" sz="1100" dirty="0">
                <a:ea typeface="+mn-lt"/>
                <a:cs typeface="+mn-lt"/>
              </a:rPr>
              <a:t>After English, the top two languages spoken by children resident in Ealing Town and attending Ealing state-maintained schools are Arabic followed by Polish </a:t>
            </a:r>
            <a:endParaRPr lang="en-GB" sz="1100" dirty="0"/>
          </a:p>
          <a:p>
            <a:pPr marL="250190" indent="-250190">
              <a:buFont typeface="Arial" panose="020B0604020202020204" pitchFamily="34" charset="0"/>
              <a:buChar char="•"/>
            </a:pPr>
            <a:r>
              <a:rPr lang="en-GB" sz="1100" dirty="0"/>
              <a:t>Ealing Town has the lowest proportion (3.4%) of self-reported bad or very bad health across the borough</a:t>
            </a:r>
          </a:p>
          <a:p>
            <a:pPr marL="250190" indent="-250190">
              <a:buFont typeface="Arial" panose="020B0604020202020204" pitchFamily="34" charset="0"/>
              <a:buChar char="•"/>
            </a:pPr>
            <a:endParaRPr lang="en-GB" sz="1100" dirty="0">
              <a:ea typeface="+mn-lt"/>
              <a:cs typeface="+mn-lt"/>
            </a:endParaRPr>
          </a:p>
          <a:p>
            <a:endParaRPr lang="en-GB" sz="1100" b="1" dirty="0"/>
          </a:p>
          <a:p>
            <a:endParaRPr lang="en-GB" sz="1100" b="1" dirty="0"/>
          </a:p>
          <a:p>
            <a:r>
              <a:rPr lang="en-GB" sz="1100" b="1" dirty="0"/>
              <a:t>Deprivation</a:t>
            </a:r>
          </a:p>
          <a:p>
            <a:pPr marL="250190" indent="-250190">
              <a:buFont typeface="Arial" panose="020B0604020202020204" pitchFamily="34" charset="0"/>
              <a:buChar char="•"/>
            </a:pPr>
            <a:r>
              <a:rPr lang="en-GB" sz="1100" dirty="0"/>
              <a:t>All six wards in Ealing Town have an Index of Multiple Deprivation (IMD) Score that is lower than the borough average</a:t>
            </a:r>
          </a:p>
          <a:p>
            <a:pPr marL="250190" indent="-250190">
              <a:buFont typeface="Arial" panose="020B0604020202020204" pitchFamily="34" charset="0"/>
              <a:buChar char="•"/>
            </a:pPr>
            <a:r>
              <a:rPr lang="en-GB" sz="1100" dirty="0"/>
              <a:t>3 out of 51 LSOAs* in Ealing Town are in the most deprived 20%. Ealing Town has the lowest proportion of the most deprived LSOAs across the seven towns (5.9%)</a:t>
            </a:r>
            <a:endParaRPr lang="en-GB" sz="1100" dirty="0">
              <a:cs typeface="Calibri" panose="020F0502020204030204"/>
            </a:endParaRPr>
          </a:p>
          <a:p>
            <a:pPr marL="250190" indent="-250190">
              <a:buFont typeface="Arial" panose="020B0604020202020204" pitchFamily="34" charset="0"/>
              <a:buChar char="•"/>
            </a:pPr>
            <a:r>
              <a:rPr lang="en-GB" sz="1100" dirty="0"/>
              <a:t>Ealing Town has the lowest proportion (9.7%) of residents living in income-deprived households across the seven towns</a:t>
            </a:r>
          </a:p>
        </p:txBody>
      </p:sp>
      <p:sp>
        <p:nvSpPr>
          <p:cNvPr id="8" name="TextBox 7">
            <a:extLst>
              <a:ext uri="{FF2B5EF4-FFF2-40B4-BE49-F238E27FC236}">
                <a16:creationId xmlns:a16="http://schemas.microsoft.com/office/drawing/2014/main" id="{E5D776D8-1F3B-2182-F351-ED1430CCBF8F}"/>
              </a:ext>
            </a:extLst>
          </p:cNvPr>
          <p:cNvSpPr txBox="1"/>
          <p:nvPr/>
        </p:nvSpPr>
        <p:spPr>
          <a:xfrm>
            <a:off x="774700" y="6961693"/>
            <a:ext cx="8153400" cy="461665"/>
          </a:xfrm>
          <a:prstGeom prst="rect">
            <a:avLst/>
          </a:prstGeom>
          <a:noFill/>
        </p:spPr>
        <p:txBody>
          <a:bodyPr wrap="square" rtlCol="0">
            <a:spAutoFit/>
          </a:bodyPr>
          <a:lstStyle/>
          <a:p>
            <a:r>
              <a:rPr lang="en-GB" sz="800" dirty="0"/>
              <a:t>*Lower Layer Super Output Area (LSOA) is a geographic area designed to improve the reporting of small area statistics in England and Wales. LSOAs have an average population of 1500 people or 650 households and there are 196 LSOAs in Ealing.</a:t>
            </a:r>
          </a:p>
          <a:p>
            <a:endParaRPr lang="en-GB" sz="800" dirty="0"/>
          </a:p>
        </p:txBody>
      </p:sp>
      <p:graphicFrame>
        <p:nvGraphicFramePr>
          <p:cNvPr id="5" name="object 2">
            <a:extLst>
              <a:ext uri="{FF2B5EF4-FFF2-40B4-BE49-F238E27FC236}">
                <a16:creationId xmlns:a16="http://schemas.microsoft.com/office/drawing/2014/main" id="{E431404A-990B-A730-B9E6-58049EB86D6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89432160"/>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1EC96CB1-B0AF-381E-E9F4-F995D2A5C0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477637379"/>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744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Ealing Town: Health Profile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5CDF6887-B9DE-95B6-391B-DEB00B3A5866}"/>
              </a:ext>
            </a:extLst>
          </p:cNvPr>
          <p:cNvSpPr txBox="1"/>
          <p:nvPr/>
        </p:nvSpPr>
        <p:spPr>
          <a:xfrm>
            <a:off x="774700" y="1876425"/>
            <a:ext cx="9372600" cy="3308598"/>
          </a:xfrm>
          <a:prstGeom prst="rect">
            <a:avLst/>
          </a:prstGeom>
          <a:noFill/>
        </p:spPr>
        <p:txBody>
          <a:bodyPr wrap="square" lIns="91440" tIns="45720" rIns="91440" bIns="45720" anchor="t">
            <a:spAutoFit/>
          </a:bodyPr>
          <a:lstStyle/>
          <a:p>
            <a:r>
              <a:rPr lang="en-GB" sz="1100" b="1" dirty="0"/>
              <a:t>Life expectancy and deaths</a:t>
            </a:r>
          </a:p>
          <a:p>
            <a:pPr marL="250190" indent="-250190">
              <a:buFont typeface="Arial" panose="020B0604020202020204" pitchFamily="34" charset="0"/>
              <a:buChar char="•"/>
            </a:pPr>
            <a:r>
              <a:rPr lang="en-GB" sz="1100" dirty="0"/>
              <a:t>Life expectancy in all Ealing Town wards is higher than the Ealing and England averages</a:t>
            </a:r>
            <a:endParaRPr lang="en-GB" sz="1100" dirty="0">
              <a:cs typeface="Calibri" panose="020F0502020204030204"/>
            </a:endParaRPr>
          </a:p>
          <a:p>
            <a:pPr marL="250190" indent="-250190">
              <a:buFont typeface="Arial" panose="020B0604020202020204" pitchFamily="34" charset="0"/>
              <a:buChar char="•"/>
            </a:pPr>
            <a:r>
              <a:rPr lang="en-GB" sz="1100" dirty="0"/>
              <a:t>The rate of preventable deaths is lower than the Ealing and England averages</a:t>
            </a:r>
            <a:endParaRPr lang="en-GB" sz="1100" dirty="0">
              <a:solidFill>
                <a:srgbClr val="FF0000"/>
              </a:solidFill>
              <a:cs typeface="Calibri" panose="020F0502020204030204"/>
            </a:endParaRPr>
          </a:p>
          <a:p>
            <a:pPr marL="250190" indent="-250190">
              <a:buFont typeface="Arial" panose="020B0604020202020204" pitchFamily="34" charset="0"/>
              <a:buChar char="•"/>
            </a:pPr>
            <a:r>
              <a:rPr lang="en-GB" sz="1100" dirty="0"/>
              <a:t>Second lowest rate of deaths involving COVID-19 across the seven towns</a:t>
            </a:r>
            <a:endParaRPr lang="en-GB" sz="1100" b="1" dirty="0">
              <a:cs typeface="Calibri" panose="020F0502020204030204"/>
            </a:endParaRPr>
          </a:p>
          <a:p>
            <a:endParaRPr lang="en-GB" sz="1100" dirty="0"/>
          </a:p>
          <a:p>
            <a:r>
              <a:rPr lang="en-GB" sz="1100" b="1" dirty="0"/>
              <a:t>Prevalence of long-term conditions in adults 18+*</a:t>
            </a:r>
          </a:p>
          <a:p>
            <a:pPr marL="250190" indent="-250190">
              <a:buFont typeface="Arial" panose="020B0604020202020204" pitchFamily="34" charset="0"/>
              <a:buChar char="•"/>
            </a:pPr>
            <a:r>
              <a:rPr lang="en-GB" sz="1100" dirty="0"/>
              <a:t>Lowest rate of obesity in the borough. The Black Caribbean population</a:t>
            </a:r>
            <a:r>
              <a:rPr kumimoji="0" lang="en-GB" sz="1100" b="0" i="0" u="none" strike="noStrike" kern="1200" cap="none" spc="0" normalizeH="0" baseline="0" noProof="0" dirty="0">
                <a:ln>
                  <a:noFill/>
                </a:ln>
                <a:effectLst/>
                <a:uLnTx/>
                <a:uFillTx/>
                <a:latin typeface="Calibri"/>
                <a:ea typeface="+mn-ea"/>
                <a:cs typeface="+mn-cs"/>
              </a:rPr>
              <a:t>, Other Black and Black African populations have the highest rates, all significantly higher than the Ealing town average</a:t>
            </a:r>
            <a:endParaRPr lang="en-GB" sz="1100" dirty="0">
              <a:cs typeface="Calibri" panose="020F0502020204030204"/>
            </a:endParaRPr>
          </a:p>
          <a:p>
            <a:pPr marL="250190" indent="-250190" defTabSz="802020">
              <a:buFont typeface="Arial" panose="020B0604020202020204" pitchFamily="34" charset="0"/>
              <a:buChar char="•"/>
              <a:defRPr/>
            </a:pPr>
            <a:r>
              <a:rPr lang="en-GB" sz="1100" dirty="0"/>
              <a:t>Second lowest rate of diabetes in the borough. The Black Caribbean population has the highest rate, followed by the Indian and Pakistani populations, all significantly higher than the Ealing Town average</a:t>
            </a:r>
            <a:endParaRPr lang="en-GB" sz="1100" dirty="0">
              <a:cs typeface="Calibri" panose="020F0502020204030204"/>
            </a:endParaRPr>
          </a:p>
          <a:p>
            <a:pPr marL="250190" indent="-250190" defTabSz="802020">
              <a:buFont typeface="Arial" panose="020B0604020202020204" pitchFamily="34" charset="0"/>
              <a:buChar char="•"/>
              <a:defRPr/>
            </a:pPr>
            <a:r>
              <a:rPr lang="en-GB" sz="1100" dirty="0">
                <a:latin typeface="Calibri"/>
              </a:rPr>
              <a:t>Second lowest rate of hypertension in the borough. The Black Caribbean population has the highest rate at nearly 2.5 times the Ealing Town average  </a:t>
            </a:r>
            <a:endParaRPr lang="en-GB" sz="1100" dirty="0">
              <a:latin typeface="Calibri"/>
              <a:cs typeface="Calibri" panose="020F0502020204030204"/>
            </a:endParaRPr>
          </a:p>
          <a:p>
            <a:pPr marL="250190" indent="-250190" defTabSz="802020">
              <a:buFont typeface="Arial" panose="020B0604020202020204" pitchFamily="34" charset="0"/>
              <a:buChar char="•"/>
              <a:defRPr/>
            </a:pPr>
            <a:r>
              <a:rPr lang="en-GB" sz="1100" dirty="0">
                <a:latin typeface="Calibri"/>
              </a:rPr>
              <a:t>Third highest rate of depression in the borough. </a:t>
            </a:r>
            <a:r>
              <a:rPr kumimoji="0" lang="en-GB" sz="1100" b="0" i="0" u="none" strike="noStrike" kern="1200" cap="none" spc="0" normalizeH="0" baseline="0" noProof="0" dirty="0">
                <a:ln>
                  <a:noFill/>
                </a:ln>
                <a:effectLst/>
                <a:uLnTx/>
                <a:uFillTx/>
                <a:latin typeface="Calibri"/>
                <a:ea typeface="+mn-ea"/>
                <a:cs typeface="+mn-cs"/>
              </a:rPr>
              <a:t>The Mixed White &amp; Black Caribbean, Black Caribbean, White British, </a:t>
            </a:r>
            <a:r>
              <a:rPr lang="en-GB" sz="1100" dirty="0"/>
              <a:t>Other Mixed </a:t>
            </a:r>
            <a:r>
              <a:rPr kumimoji="0" lang="en-GB" sz="1100" b="0" i="0" u="none" strike="noStrike" kern="1200" cap="none" spc="0" normalizeH="0" baseline="0" noProof="0" dirty="0">
                <a:ln>
                  <a:noFill/>
                </a:ln>
                <a:effectLst/>
                <a:uLnTx/>
                <a:uFillTx/>
                <a:latin typeface="Calibri"/>
                <a:ea typeface="+mn-ea"/>
                <a:cs typeface="+mn-cs"/>
              </a:rPr>
              <a:t>and Pakistani populations have the highest rates - all s significantly higher than Ealing Town average</a:t>
            </a:r>
            <a:endParaRPr lang="en-GB" sz="1100" dirty="0">
              <a:cs typeface="Calibri" panose="020F0502020204030204"/>
            </a:endParaRPr>
          </a:p>
          <a:p>
            <a:pPr marL="250190" indent="-250190" defTabSz="802020">
              <a:buFont typeface="Arial" panose="020B0604020202020204" pitchFamily="34" charset="0"/>
              <a:buChar char="•"/>
              <a:defRPr/>
            </a:pPr>
            <a:endParaRPr lang="en-GB" sz="1100" dirty="0">
              <a:latin typeface="Calibri"/>
              <a:cs typeface="Calibri" panose="020F0502020204030204"/>
            </a:endParaRPr>
          </a:p>
          <a:p>
            <a:pPr marL="250190" indent="-250190" defTabSz="802020">
              <a:buFont typeface="Arial" panose="020B0604020202020204" pitchFamily="34" charset="0"/>
              <a:buChar char="•"/>
              <a:defRPr/>
            </a:pPr>
            <a:endParaRPr lang="en-GB" sz="1100" dirty="0">
              <a:latin typeface="Calibri"/>
              <a:cs typeface="Calibri" panose="020F0502020204030204"/>
            </a:endParaRPr>
          </a:p>
          <a:p>
            <a:r>
              <a:rPr lang="en-GB" sz="1100" b="1" dirty="0"/>
              <a:t>Other health indicators</a:t>
            </a:r>
          </a:p>
          <a:p>
            <a:pPr marL="250190" indent="-250190">
              <a:buFont typeface="Arial" panose="020B0604020202020204" pitchFamily="34" charset="0"/>
              <a:buChar char="•"/>
            </a:pPr>
            <a:r>
              <a:rPr lang="en-GB" sz="1100" dirty="0"/>
              <a:t>Emergency hospital admissions for all causes, all ages, is approximately 8.4% lower than the England average</a:t>
            </a:r>
            <a:endParaRPr lang="en-GB" sz="1100" dirty="0">
              <a:cs typeface="Calibri" panose="020F0502020204030204"/>
            </a:endParaRPr>
          </a:p>
          <a:p>
            <a:pPr marL="250190" indent="-250190">
              <a:buFont typeface="Arial" panose="020B0604020202020204" pitchFamily="34" charset="0"/>
              <a:buChar char="•"/>
            </a:pPr>
            <a:r>
              <a:rPr lang="en-GB" sz="1100" dirty="0"/>
              <a:t>Hospital admissions for conditions attributable to alcohol is 7.3% lower than the England average (England: 100 and Ealing borough: 108.2)</a:t>
            </a:r>
            <a:endParaRPr lang="en-GB" sz="1100" dirty="0">
              <a:cs typeface="Calibri" panose="020F0502020204030204"/>
            </a:endParaRPr>
          </a:p>
          <a:p>
            <a:pPr marL="250190" indent="-250190">
              <a:buFont typeface="Arial" panose="020B0604020202020204" pitchFamily="34" charset="0"/>
              <a:buChar char="•"/>
            </a:pPr>
            <a:r>
              <a:rPr lang="en-GB" sz="1100" dirty="0"/>
              <a:t>The rates of overweight and obesity in Reception (18%) and Year 6 children (32.3%) are lower than the Ealing average (21.1% reception; 39.2% Year 6)</a:t>
            </a:r>
          </a:p>
        </p:txBody>
      </p:sp>
      <p:sp>
        <p:nvSpPr>
          <p:cNvPr id="3" name="TextBox 2">
            <a:extLst>
              <a:ext uri="{FF2B5EF4-FFF2-40B4-BE49-F238E27FC236}">
                <a16:creationId xmlns:a16="http://schemas.microsoft.com/office/drawing/2014/main" id="{FA5E3C96-9953-EF7E-A143-4EC1977CA807}"/>
              </a:ext>
            </a:extLst>
          </p:cNvPr>
          <p:cNvSpPr txBox="1"/>
          <p:nvPr/>
        </p:nvSpPr>
        <p:spPr>
          <a:xfrm>
            <a:off x="751840" y="5477818"/>
            <a:ext cx="6019800" cy="230832"/>
          </a:xfrm>
          <a:prstGeom prst="rect">
            <a:avLst/>
          </a:prstGeom>
          <a:noFill/>
        </p:spPr>
        <p:txBody>
          <a:bodyPr wrap="square" rtlCol="0">
            <a:spAutoFit/>
          </a:bodyPr>
          <a:lstStyle/>
          <a:p>
            <a:r>
              <a:rPr lang="en-GB" sz="900" dirty="0"/>
              <a:t>*data relates to number of people diagnosed.</a:t>
            </a:r>
          </a:p>
        </p:txBody>
      </p:sp>
      <p:graphicFrame>
        <p:nvGraphicFramePr>
          <p:cNvPr id="6" name="object 2">
            <a:extLst>
              <a:ext uri="{FF2B5EF4-FFF2-40B4-BE49-F238E27FC236}">
                <a16:creationId xmlns:a16="http://schemas.microsoft.com/office/drawing/2014/main" id="{2C0DB370-FC78-F80D-7595-8550A13F6A2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53978602"/>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5" name="object 2">
            <a:extLst>
              <a:ext uri="{FF2B5EF4-FFF2-40B4-BE49-F238E27FC236}">
                <a16:creationId xmlns:a16="http://schemas.microsoft.com/office/drawing/2014/main" id="{F87D1E35-A93D-E6BC-6891-F567B629E58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055008125"/>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6686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6160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Ealing Town: The Wider Determinants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43EC833-74A3-4A16-5243-6BD4C6955E6E}"/>
              </a:ext>
            </a:extLst>
          </p:cNvPr>
          <p:cNvSpPr txBox="1"/>
          <p:nvPr/>
        </p:nvSpPr>
        <p:spPr>
          <a:xfrm>
            <a:off x="196409" y="1865380"/>
            <a:ext cx="9959593" cy="3477875"/>
          </a:xfrm>
          <a:prstGeom prst="rect">
            <a:avLst/>
          </a:prstGeom>
          <a:noFill/>
        </p:spPr>
        <p:txBody>
          <a:bodyPr wrap="square" lIns="91440" tIns="45720" rIns="91440" bIns="45720" anchor="t">
            <a:spAutoFit/>
          </a:bodyPr>
          <a:lstStyle/>
          <a:p>
            <a:r>
              <a:rPr lang="en-GB" sz="1100" b="1" dirty="0"/>
              <a:t>Income &amp; Unemployment</a:t>
            </a:r>
            <a:endParaRPr lang="en-GB" sz="1100" b="1" dirty="0">
              <a:solidFill>
                <a:srgbClr val="FF0000"/>
              </a:solidFill>
            </a:endParaRPr>
          </a:p>
          <a:p>
            <a:pPr marL="250190" indent="-250190">
              <a:buFont typeface="Arial" panose="020B0604020202020204" pitchFamily="34" charset="0"/>
              <a:buChar char="•"/>
            </a:pPr>
            <a:r>
              <a:rPr lang="en-GB" sz="1100" dirty="0"/>
              <a:t>Median household income estimates per year range across Ealing Town wards from £39,048 in Cleveland to £48,012 in Ealing Broadway (Ealing borough - £34,491; London - £36,427; UK - £32,400)</a:t>
            </a:r>
            <a:endParaRPr lang="en-GB" sz="1100" dirty="0">
              <a:cs typeface="Calibri"/>
            </a:endParaRPr>
          </a:p>
          <a:p>
            <a:pPr marL="250190" indent="-250190">
              <a:buFont typeface="Arial" panose="020B0604020202020204" pitchFamily="34" charset="0"/>
              <a:buChar char="•"/>
            </a:pPr>
            <a:r>
              <a:rPr lang="en-GB" sz="1100" dirty="0"/>
              <a:t>Lowest proportion (6.3%)of the working age population claiming out of work benefit across the 7 towns   </a:t>
            </a:r>
            <a:endParaRPr lang="en-GB" sz="1100" dirty="0">
              <a:cs typeface="Calibri"/>
            </a:endParaRPr>
          </a:p>
          <a:p>
            <a:pPr marL="250190" indent="-250190">
              <a:buFont typeface="Arial" panose="020B0604020202020204" pitchFamily="34" charset="0"/>
              <a:buChar char="•"/>
            </a:pPr>
            <a:r>
              <a:rPr lang="en-GB" sz="1100" dirty="0"/>
              <a:t>2.8 per 1,000 working age population (age 16-64) are long-term unemployed – 2</a:t>
            </a:r>
            <a:r>
              <a:rPr lang="en-GB" sz="1100" baseline="30000" dirty="0"/>
              <a:t>nd</a:t>
            </a:r>
            <a:r>
              <a:rPr lang="en-GB" sz="1100" dirty="0"/>
              <a:t> lowest rate across the 7 towns </a:t>
            </a:r>
            <a:endParaRPr lang="en-GB" sz="1100" dirty="0">
              <a:cs typeface="Calibri"/>
            </a:endParaRPr>
          </a:p>
          <a:p>
            <a:endParaRPr lang="en-GB" sz="1100" b="1" dirty="0"/>
          </a:p>
          <a:p>
            <a:r>
              <a:rPr lang="en-GB" sz="1100" b="1" dirty="0"/>
              <a:t>Housing</a:t>
            </a:r>
          </a:p>
          <a:p>
            <a:pPr marL="149860" indent="-149860">
              <a:buFont typeface="Arial" panose="020B0604020202020204" pitchFamily="34" charset="0"/>
              <a:buChar char="•"/>
            </a:pPr>
            <a:r>
              <a:rPr lang="en-GB" sz="1100" dirty="0"/>
              <a:t>Highest number of households (37,363) across the seven towns; of these, 49.4% are owner occupied, 37.4% are privately rented, 11.9% are socially rented, 1.2 % are in shared ownership, and 0.1% live rent free</a:t>
            </a:r>
            <a:endParaRPr lang="en-GB" sz="1100" dirty="0">
              <a:cs typeface="Calibri" panose="020F0502020204030204"/>
            </a:endParaRPr>
          </a:p>
          <a:p>
            <a:pPr marL="149860" indent="-149860">
              <a:buFont typeface="Arial" panose="020B0604020202020204" pitchFamily="34" charset="0"/>
              <a:buChar char="•"/>
            </a:pPr>
            <a:endParaRPr lang="en-GB" sz="1100" dirty="0">
              <a:cs typeface="Calibri" panose="020F0502020204030204"/>
            </a:endParaRPr>
          </a:p>
          <a:p>
            <a:r>
              <a:rPr lang="en-GB" sz="1100" b="1" dirty="0"/>
              <a:t>Education</a:t>
            </a:r>
          </a:p>
          <a:p>
            <a:pPr marL="149860" indent="-149860">
              <a:buFont typeface="Arial" panose="020B0604020202020204" pitchFamily="34" charset="0"/>
              <a:buChar char="•"/>
            </a:pPr>
            <a:r>
              <a:rPr lang="en-GB" sz="1100" dirty="0"/>
              <a:t>Lowest proportion of children (19.4%) eligible for Free School Meals</a:t>
            </a:r>
            <a:endParaRPr lang="en-GB" sz="1100" dirty="0">
              <a:cs typeface="Calibri" panose="020F0502020204030204"/>
            </a:endParaRPr>
          </a:p>
          <a:p>
            <a:pPr marL="149860" indent="-149860">
              <a:buFont typeface="Arial" panose="020B0604020202020204" pitchFamily="34" charset="0"/>
              <a:buChar char="•"/>
            </a:pPr>
            <a:r>
              <a:rPr lang="en-GB" sz="1100" dirty="0"/>
              <a:t>Highest proportion of children achieving a good level of development at the end of reception, and the joint highest proportion of pupils achieving expected standard in Reading Writing Maths at Key Stage 2 across the 7 towns</a:t>
            </a:r>
            <a:endParaRPr lang="en-GB" sz="1100" dirty="0">
              <a:cs typeface="Calibri" panose="020F0502020204030204"/>
            </a:endParaRPr>
          </a:p>
          <a:p>
            <a:endParaRPr lang="en-GB" sz="1100" b="1" dirty="0"/>
          </a:p>
          <a:p>
            <a:r>
              <a:rPr lang="en-GB" sz="1100" b="1" dirty="0"/>
              <a:t>Crime</a:t>
            </a:r>
          </a:p>
          <a:p>
            <a:pPr marL="149860" indent="-149860">
              <a:buFont typeface="Arial" panose="020B0604020202020204" pitchFamily="34" charset="0"/>
              <a:buChar char="•"/>
            </a:pPr>
            <a:r>
              <a:rPr lang="en-GB" sz="1100" dirty="0"/>
              <a:t>There were 8,112 total notifiable offences (TNO) in Ealing Town in 2022. The TNO rate is lower than the Ealing average </a:t>
            </a:r>
            <a:endParaRPr lang="en-GB" sz="1100" dirty="0">
              <a:cs typeface="Calibri" panose="020F0502020204030204"/>
            </a:endParaRPr>
          </a:p>
          <a:p>
            <a:pPr marL="149860" indent="-149860">
              <a:buFont typeface="Arial" panose="020B0604020202020204" pitchFamily="34" charset="0"/>
              <a:buChar char="•"/>
            </a:pPr>
            <a:r>
              <a:rPr lang="en-GB" sz="1100" dirty="0"/>
              <a:t>There were 164 domestic abuse offences (DAO) in Ealing Town in 2022. The DAO rate is lower than the Ealing average </a:t>
            </a:r>
            <a:endParaRPr lang="en-GB" sz="1100" dirty="0">
              <a:highlight>
                <a:srgbClr val="00FF00"/>
              </a:highlight>
              <a:cs typeface="Calibri" panose="020F0502020204030204"/>
            </a:endParaRPr>
          </a:p>
          <a:p>
            <a:pPr marL="149860" indent="-149860">
              <a:buFont typeface="Arial" panose="020B0604020202020204" pitchFamily="34" charset="0"/>
              <a:buChar char="•"/>
            </a:pPr>
            <a:endParaRPr lang="en-GB" sz="1100" dirty="0">
              <a:cs typeface="Calibri" panose="020F0502020204030204"/>
            </a:endParaRPr>
          </a:p>
          <a:p>
            <a:endParaRPr lang="en-GB" sz="1100" dirty="0"/>
          </a:p>
        </p:txBody>
      </p:sp>
      <p:graphicFrame>
        <p:nvGraphicFramePr>
          <p:cNvPr id="5" name="object 2">
            <a:extLst>
              <a:ext uri="{FF2B5EF4-FFF2-40B4-BE49-F238E27FC236}">
                <a16:creationId xmlns:a16="http://schemas.microsoft.com/office/drawing/2014/main" id="{14243B49-F072-9657-705C-6164B87E17D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16941250"/>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8E05C083-664D-8D8C-91C1-10AA937398D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314128016"/>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9362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Ealing Town: Community Voice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8888D0D-6D51-95A3-56B7-C72D0A55338F}"/>
              </a:ext>
            </a:extLst>
          </p:cNvPr>
          <p:cNvSpPr txBox="1"/>
          <p:nvPr/>
        </p:nvSpPr>
        <p:spPr>
          <a:xfrm>
            <a:off x="312983" y="1301895"/>
            <a:ext cx="10082947" cy="5879174"/>
          </a:xfrm>
          <a:prstGeom prst="rect">
            <a:avLst/>
          </a:prstGeom>
          <a:solidFill>
            <a:schemeClr val="accent4">
              <a:lumMod val="20000"/>
              <a:lumOff val="80000"/>
            </a:schemeClr>
          </a:solidFill>
        </p:spPr>
        <p:txBody>
          <a:bodyPr wrap="square" lIns="91440" tIns="45720" rIns="91440" bIns="45720" anchor="t">
            <a:spAutoFit/>
          </a:bodyPr>
          <a:lstStyle/>
          <a:p>
            <a:pPr algn="ctr"/>
            <a:r>
              <a:rPr lang="en-GB" sz="2000" b="1" dirty="0"/>
              <a:t>What matters to Ealing Town residents for their health and wellbeing?</a:t>
            </a:r>
          </a:p>
          <a:p>
            <a:pPr algn="ctr"/>
            <a:r>
              <a:rPr lang="en-GB" sz="1600" b="1" dirty="0">
                <a:cs typeface="Calibri"/>
              </a:rPr>
              <a:t>Themes from the EHCVS Engagement event, West Ealing Library</a:t>
            </a:r>
          </a:p>
          <a:p>
            <a:pPr algn="ctr"/>
            <a:endParaRPr lang="en-GB" sz="2000" b="1" dirty="0"/>
          </a:p>
          <a:p>
            <a:pPr algn="ctr"/>
            <a:endParaRPr lang="en-GB" sz="2000" b="1" dirty="0">
              <a:solidFill>
                <a:schemeClr val="bg1">
                  <a:lumMod val="95000"/>
                </a:schemeClr>
              </a:solidFill>
              <a:cs typeface="Calibri" panose="020F0502020204030204"/>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cs typeface="Calibri" panose="020F0502020204030204"/>
            </a:endParaRPr>
          </a:p>
          <a:p>
            <a:endParaRPr lang="en-GB" sz="1579" dirty="0">
              <a:solidFill>
                <a:schemeClr val="bg1">
                  <a:lumMod val="95000"/>
                </a:schemeClr>
              </a:solidFill>
              <a:highlight>
                <a:srgbClr val="00FF00"/>
              </a:highlight>
              <a:cs typeface="Calibri" panose="020F0502020204030204"/>
            </a:endParaRPr>
          </a:p>
        </p:txBody>
      </p:sp>
      <p:sp>
        <p:nvSpPr>
          <p:cNvPr id="4" name="Rectangle 3">
            <a:extLst>
              <a:ext uri="{FF2B5EF4-FFF2-40B4-BE49-F238E27FC236}">
                <a16:creationId xmlns:a16="http://schemas.microsoft.com/office/drawing/2014/main" id="{1B0F1535-6E56-8366-A98A-57486E9F44A7}"/>
              </a:ext>
            </a:extLst>
          </p:cNvPr>
          <p:cNvSpPr/>
          <p:nvPr/>
        </p:nvSpPr>
        <p:spPr>
          <a:xfrm>
            <a:off x="1536700" y="2367547"/>
            <a:ext cx="3733800" cy="18288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GB" sz="2000" dirty="0">
                <a:ln w="0"/>
                <a:solidFill>
                  <a:schemeClr val="tx1"/>
                </a:solidFill>
                <a:latin typeface="Arial"/>
                <a:cs typeface="Arial"/>
              </a:rPr>
              <a:t>N</a:t>
            </a:r>
            <a:r>
              <a:rPr lang="en-GB" dirty="0">
                <a:ln w="0"/>
                <a:solidFill>
                  <a:schemeClr val="tx1"/>
                </a:solidFill>
                <a:latin typeface="Arial"/>
                <a:cs typeface="Arial"/>
              </a:rPr>
              <a:t>eed for green space and clean air.</a:t>
            </a:r>
            <a:endParaRPr lang="en-GB" sz="2000" dirty="0">
              <a:ln w="0"/>
              <a:solidFill>
                <a:schemeClr val="tx1"/>
              </a:solidFill>
              <a:latin typeface="Arial"/>
              <a:cs typeface="Arial"/>
            </a:endParaRPr>
          </a:p>
          <a:p>
            <a:pPr algn="ctr">
              <a:lnSpc>
                <a:spcPct val="107000"/>
              </a:lnSpc>
              <a:spcAft>
                <a:spcPts val="702"/>
              </a:spcAft>
            </a:pPr>
            <a:r>
              <a:rPr lang="en-GB" sz="800" dirty="0">
                <a:ln w="0"/>
                <a:solidFill>
                  <a:schemeClr val="tx1"/>
                </a:solidFill>
                <a:latin typeface="Arial" panose="020B0604020202020204" pitchFamily="34" charset="0"/>
                <a:cs typeface="Arial" panose="020B0604020202020204" pitchFamily="34" charset="0"/>
              </a:rPr>
              <a:t>Themes from the EHCVS Engagement event, West Ealing Library</a:t>
            </a:r>
          </a:p>
        </p:txBody>
      </p:sp>
      <p:sp>
        <p:nvSpPr>
          <p:cNvPr id="6" name="Rectangle 5">
            <a:extLst>
              <a:ext uri="{FF2B5EF4-FFF2-40B4-BE49-F238E27FC236}">
                <a16:creationId xmlns:a16="http://schemas.microsoft.com/office/drawing/2014/main" id="{A2E843B4-4FA2-C4D3-ADD2-4942826E44C2}"/>
              </a:ext>
            </a:extLst>
          </p:cNvPr>
          <p:cNvSpPr/>
          <p:nvPr/>
        </p:nvSpPr>
        <p:spPr>
          <a:xfrm>
            <a:off x="5537202" y="2367547"/>
            <a:ext cx="3733800" cy="18288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rtl="0" fontAlgn="base"/>
            <a:r>
              <a:rPr lang="en-GB" sz="2000" dirty="0">
                <a:ln w="0"/>
                <a:solidFill>
                  <a:schemeClr val="tx1"/>
                </a:solidFill>
                <a:latin typeface="Arial"/>
                <a:cs typeface="Arial"/>
              </a:rPr>
              <a:t>E</a:t>
            </a:r>
            <a:r>
              <a:rPr lang="en-GB" dirty="0">
                <a:ln w="0"/>
                <a:solidFill>
                  <a:schemeClr val="tx1"/>
                </a:solidFill>
                <a:latin typeface="Arial"/>
                <a:cs typeface="Arial"/>
              </a:rPr>
              <a:t>ngaging in passions and hobbies like allotments, and belonging to communities like religious groups.</a:t>
            </a:r>
            <a:endParaRPr lang="en-GB" sz="2000" dirty="0">
              <a:ln w="0"/>
              <a:solidFill>
                <a:schemeClr val="tx1"/>
              </a:solidFill>
              <a:latin typeface="Arial"/>
              <a:cs typeface="Arial"/>
            </a:endParaRPr>
          </a:p>
          <a:p>
            <a:pPr algn="ctr">
              <a:lnSpc>
                <a:spcPct val="107000"/>
              </a:lnSpc>
              <a:spcAft>
                <a:spcPts val="702"/>
              </a:spcAft>
            </a:pPr>
            <a:r>
              <a:rPr lang="en-GB" sz="800" dirty="0">
                <a:ln w="0"/>
                <a:solidFill>
                  <a:schemeClr val="tx1"/>
                </a:solidFill>
                <a:latin typeface="Arial" panose="020B0604020202020204" pitchFamily="34" charset="0"/>
                <a:cs typeface="Arial" panose="020B0604020202020204" pitchFamily="34" charset="0"/>
              </a:rPr>
              <a:t>Themes from the EHCVS Engagement event, West Ealing Library</a:t>
            </a:r>
          </a:p>
          <a:p>
            <a:pPr algn="ctr" rtl="0" fontAlgn="base"/>
            <a:endParaRPr lang="en-GB" sz="80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9C0210E-039E-3211-F2F9-52949856EA14}"/>
              </a:ext>
            </a:extLst>
          </p:cNvPr>
          <p:cNvSpPr/>
          <p:nvPr/>
        </p:nvSpPr>
        <p:spPr>
          <a:xfrm>
            <a:off x="1536700" y="4348747"/>
            <a:ext cx="3733800" cy="18288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fontAlgn="base"/>
            <a:r>
              <a:rPr lang="en-GB" sz="2000" dirty="0">
                <a:ln w="0"/>
                <a:solidFill>
                  <a:schemeClr val="tx1"/>
                </a:solidFill>
                <a:latin typeface="Arial"/>
                <a:cs typeface="Arial"/>
              </a:rPr>
              <a:t>C</a:t>
            </a:r>
            <a:r>
              <a:rPr lang="en-GB" dirty="0">
                <a:ln w="0"/>
                <a:solidFill>
                  <a:schemeClr val="tx1"/>
                </a:solidFill>
                <a:latin typeface="Arial"/>
                <a:cs typeface="Arial"/>
              </a:rPr>
              <a:t>onnecting with people, having places to meet the people we like and being able to afford doing the things we like.</a:t>
            </a:r>
            <a:r>
              <a:rPr lang="en-GB" sz="2000" dirty="0">
                <a:ln w="0"/>
                <a:solidFill>
                  <a:schemeClr val="tx1"/>
                </a:solidFill>
                <a:latin typeface="Arial"/>
                <a:cs typeface="Arial"/>
              </a:rPr>
              <a:t> </a:t>
            </a:r>
            <a:endParaRPr lang="en-GB" sz="2000" dirty="0">
              <a:ln w="0"/>
              <a:solidFill>
                <a:schemeClr val="tx1"/>
              </a:solidFill>
              <a:latin typeface="Arial" panose="020B0604020202020204" pitchFamily="34" charset="0"/>
              <a:cs typeface="Arial" panose="020B0604020202020204" pitchFamily="34" charset="0"/>
            </a:endParaRPr>
          </a:p>
          <a:p>
            <a:pPr algn="ctr">
              <a:lnSpc>
                <a:spcPct val="107000"/>
              </a:lnSpc>
              <a:spcAft>
                <a:spcPts val="702"/>
              </a:spcAft>
            </a:pPr>
            <a:r>
              <a:rPr lang="en-GB" sz="800" dirty="0">
                <a:ln w="0"/>
                <a:solidFill>
                  <a:schemeClr val="tx1"/>
                </a:solidFill>
                <a:latin typeface="Arial" panose="020B0604020202020204" pitchFamily="34" charset="0"/>
                <a:cs typeface="Arial" panose="020B0604020202020204" pitchFamily="34" charset="0"/>
              </a:rPr>
              <a:t>Themes from the EHCVS Engagement event, West Ealing Library</a:t>
            </a:r>
          </a:p>
        </p:txBody>
      </p:sp>
      <p:sp>
        <p:nvSpPr>
          <p:cNvPr id="8" name="Rectangle 7">
            <a:extLst>
              <a:ext uri="{FF2B5EF4-FFF2-40B4-BE49-F238E27FC236}">
                <a16:creationId xmlns:a16="http://schemas.microsoft.com/office/drawing/2014/main" id="{155D3AB8-7BB3-E2E8-B913-FBA5E7A7D3FB}"/>
              </a:ext>
            </a:extLst>
          </p:cNvPr>
          <p:cNvSpPr/>
          <p:nvPr/>
        </p:nvSpPr>
        <p:spPr>
          <a:xfrm>
            <a:off x="5537202" y="4348747"/>
            <a:ext cx="3733800" cy="18288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lnSpc>
                <a:spcPct val="107000"/>
              </a:lnSpc>
              <a:spcAft>
                <a:spcPts val="702"/>
              </a:spcAft>
            </a:pPr>
            <a:r>
              <a:rPr lang="en-GB" dirty="0">
                <a:ln w="0"/>
                <a:solidFill>
                  <a:schemeClr val="tx1"/>
                </a:solidFill>
                <a:latin typeface="Arial"/>
                <a:cs typeface="Arial"/>
              </a:rPr>
              <a:t>Focus on green and safe areas as well as adapted and accessible spaces for those with different needs and of different ages.</a:t>
            </a:r>
            <a:r>
              <a:rPr lang="en-GB" sz="2000" dirty="0">
                <a:ln w="0"/>
                <a:solidFill>
                  <a:schemeClr val="tx1"/>
                </a:solidFill>
                <a:latin typeface="Arial"/>
                <a:cs typeface="Arial"/>
              </a:rPr>
              <a:t> </a:t>
            </a:r>
            <a:endParaRPr lang="en-GB" sz="2000" dirty="0">
              <a:ln w="0"/>
              <a:solidFill>
                <a:schemeClr val="tx1"/>
              </a:solidFill>
              <a:latin typeface="Arial" panose="020B0604020202020204" pitchFamily="34" charset="0"/>
              <a:cs typeface="Arial" panose="020B0604020202020204" pitchFamily="34" charset="0"/>
            </a:endParaRPr>
          </a:p>
          <a:p>
            <a:pPr algn="ctr">
              <a:lnSpc>
                <a:spcPct val="107000"/>
              </a:lnSpc>
              <a:spcAft>
                <a:spcPts val="702"/>
              </a:spcAft>
            </a:pPr>
            <a:r>
              <a:rPr lang="en-GB" sz="800" dirty="0">
                <a:ln w="0"/>
                <a:solidFill>
                  <a:schemeClr val="tx1"/>
                </a:solidFill>
                <a:latin typeface="Arial" panose="020B0604020202020204" pitchFamily="34" charset="0"/>
                <a:cs typeface="Arial" panose="020B0604020202020204" pitchFamily="34" charset="0"/>
              </a:rPr>
              <a:t>Themes from the EHCVS Engagement event, West Ealing Library</a:t>
            </a:r>
          </a:p>
          <a:p>
            <a:pPr algn="ctr" rtl="0" fontAlgn="base"/>
            <a:endParaRPr lang="en-GB" sz="800" dirty="0">
              <a:solidFill>
                <a:schemeClr val="tx1"/>
              </a:solidFill>
              <a:latin typeface="Arial" panose="020B0604020202020204" pitchFamily="34" charset="0"/>
              <a:cs typeface="Arial" panose="020B0604020202020204" pitchFamily="34" charset="0"/>
            </a:endParaRPr>
          </a:p>
        </p:txBody>
      </p:sp>
      <p:graphicFrame>
        <p:nvGraphicFramePr>
          <p:cNvPr id="10" name="object 2">
            <a:extLst>
              <a:ext uri="{FF2B5EF4-FFF2-40B4-BE49-F238E27FC236}">
                <a16:creationId xmlns:a16="http://schemas.microsoft.com/office/drawing/2014/main" id="{F2C5F499-4A5A-96F1-B52B-E57FEF98904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50502867"/>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7" name="object 2">
            <a:extLst>
              <a:ext uri="{FF2B5EF4-FFF2-40B4-BE49-F238E27FC236}">
                <a16:creationId xmlns:a16="http://schemas.microsoft.com/office/drawing/2014/main" id="{A9BA4B08-A5CB-B0A3-E628-9FD36BFA828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7950877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50186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GREENFORD</a:t>
            </a:r>
          </a:p>
        </p:txBody>
      </p:sp>
      <p:graphicFrame>
        <p:nvGraphicFramePr>
          <p:cNvPr id="2" name="object 2">
            <a:extLst>
              <a:ext uri="{FF2B5EF4-FFF2-40B4-BE49-F238E27FC236}">
                <a16:creationId xmlns:a16="http://schemas.microsoft.com/office/drawing/2014/main" id="{07C64864-1E16-8E6D-87A0-0779B73996D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461173546"/>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pic>
        <p:nvPicPr>
          <p:cNvPr id="8" name="Picture 7" descr="A building behind a river with a boat in the water&#10;">
            <a:extLst>
              <a:ext uri="{FF2B5EF4-FFF2-40B4-BE49-F238E27FC236}">
                <a16:creationId xmlns:a16="http://schemas.microsoft.com/office/drawing/2014/main" id="{B594F8CF-1BB5-C294-B208-D1739303A37E}"/>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1326094" y="4238623"/>
            <a:ext cx="4059175" cy="2736761"/>
          </a:xfrm>
          <a:prstGeom prst="rect">
            <a:avLst/>
          </a:prstGeom>
        </p:spPr>
      </p:pic>
      <p:pic>
        <p:nvPicPr>
          <p:cNvPr id="10" name="Picture 9" descr="A group of people playing in a fountain outside apartment complex. &#10;">
            <a:extLst>
              <a:ext uri="{FF2B5EF4-FFF2-40B4-BE49-F238E27FC236}">
                <a16:creationId xmlns:a16="http://schemas.microsoft.com/office/drawing/2014/main" id="{22B760E9-F73C-5122-3A39-B17960E05507}"/>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1326094" y="1481052"/>
            <a:ext cx="4059175" cy="2708449"/>
          </a:xfrm>
          <a:prstGeom prst="rect">
            <a:avLst/>
          </a:prstGeom>
        </p:spPr>
      </p:pic>
      <p:pic>
        <p:nvPicPr>
          <p:cNvPr id="11" name="Picture 10" descr="People walking down a sidewalk beside a fruit and vegetables shop.&#10;&#10;">
            <a:extLst>
              <a:ext uri="{FF2B5EF4-FFF2-40B4-BE49-F238E27FC236}">
                <a16:creationId xmlns:a16="http://schemas.microsoft.com/office/drawing/2014/main" id="{C79EE598-1176-F663-C7F4-0AC21846B48D}"/>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5499100" y="4235498"/>
            <a:ext cx="4059174" cy="2736761"/>
          </a:xfrm>
          <a:prstGeom prst="rect">
            <a:avLst/>
          </a:prstGeom>
        </p:spPr>
      </p:pic>
      <p:pic>
        <p:nvPicPr>
          <p:cNvPr id="12" name="Picture 11" descr="A bus and cars on a street&#10;&#10;">
            <a:extLst>
              <a:ext uri="{FF2B5EF4-FFF2-40B4-BE49-F238E27FC236}">
                <a16:creationId xmlns:a16="http://schemas.microsoft.com/office/drawing/2014/main" id="{79FC7B6E-33F5-2602-8F3A-211FFB78F66F}"/>
              </a:ex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5499098" y="1481052"/>
            <a:ext cx="4059176" cy="2708450"/>
          </a:xfrm>
          <a:prstGeom prst="rect">
            <a:avLst/>
          </a:prstGeom>
        </p:spPr>
      </p:pic>
      <p:graphicFrame>
        <p:nvGraphicFramePr>
          <p:cNvPr id="13" name="object 2">
            <a:extLst>
              <a:ext uri="{FF2B5EF4-FFF2-40B4-BE49-F238E27FC236}">
                <a16:creationId xmlns:a16="http://schemas.microsoft.com/office/drawing/2014/main" id="{6975B5F8-E737-3D53-33E2-3E614CEA5B0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02922862"/>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78231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Greenford: Key Statistics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3074" name="499FFCAE-F95B-488F-BE3D-4F2DA6F7B39B" descr="Greenford key statistics&#10;&#10;There are 47,296 residents living in Greenford.&#10;After white British, residents of Indian ethnic origin are the second largest population in Greenford, followed by Black Caribbean residents.&#10;After English, the top two languages spoken by children resident in Greenford and attending Ealing State maintained schools are Polish followed by Arabic.&#10;Men living in North Greenford live on average 5.2 years longer than men living in Greenford Broadway.&#10;The rate of preventable death is lower than Ealing and England average.&#10;The rates of obesity in reception (21.5 percent) and year 6 children (42 percent) are higher than the Ealing average (21.1 percent reception; 39.2 percent year 6).&#10;Lowest rate of long term unemployment in the working age population (2.5 per 1000 across the borough). ">
            <a:extLst>
              <a:ext uri="{FF2B5EF4-FFF2-40B4-BE49-F238E27FC236}">
                <a16:creationId xmlns:a16="http://schemas.microsoft.com/office/drawing/2014/main" id="{D42E6A4D-C811-6204-2883-1311A53DDB4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357" b="5247"/>
          <a:stretch/>
        </p:blipFill>
        <p:spPr bwMode="auto">
          <a:xfrm>
            <a:off x="170676" y="1298843"/>
            <a:ext cx="10242153" cy="589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2">
            <a:extLst>
              <a:ext uri="{FF2B5EF4-FFF2-40B4-BE49-F238E27FC236}">
                <a16:creationId xmlns:a16="http://schemas.microsoft.com/office/drawing/2014/main" id="{A9D3D823-201D-2C20-350F-DBEDDE5AF47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10319587"/>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2" name="object 2">
            <a:extLst>
              <a:ext uri="{FF2B5EF4-FFF2-40B4-BE49-F238E27FC236}">
                <a16:creationId xmlns:a16="http://schemas.microsoft.com/office/drawing/2014/main" id="{BB1A94EB-6975-AC37-545F-BCED12FA909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48933533"/>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93073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Greenford: Population Overview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36DC50B0-2A0C-2D81-381A-FC1210242B21}"/>
              </a:ext>
            </a:extLst>
          </p:cNvPr>
          <p:cNvSpPr txBox="1"/>
          <p:nvPr/>
        </p:nvSpPr>
        <p:spPr>
          <a:xfrm>
            <a:off x="774700" y="2105025"/>
            <a:ext cx="9613900" cy="2970044"/>
          </a:xfrm>
          <a:prstGeom prst="rect">
            <a:avLst/>
          </a:prstGeom>
          <a:noFill/>
        </p:spPr>
        <p:txBody>
          <a:bodyPr wrap="square" lIns="91440" tIns="45720" rIns="91440" bIns="45720" anchor="t">
            <a:spAutoFit/>
          </a:bodyPr>
          <a:lstStyle/>
          <a:p>
            <a:r>
              <a:rPr lang="en-GB" sz="1100" b="1" dirty="0"/>
              <a:t>Population</a:t>
            </a:r>
          </a:p>
          <a:p>
            <a:pPr marL="250190" indent="-250190">
              <a:buFont typeface="Arial" panose="020B0604020202020204" pitchFamily="34" charset="0"/>
              <a:buChar char="•"/>
            </a:pPr>
            <a:r>
              <a:rPr lang="en-GB" sz="1100" dirty="0">
                <a:solidFill>
                  <a:srgbClr val="000000"/>
                </a:solidFill>
                <a:latin typeface="Calibri"/>
                <a:cs typeface="Calibri"/>
              </a:rPr>
              <a:t>There are </a:t>
            </a:r>
            <a:r>
              <a:rPr lang="en-GB" sz="1100" b="0" i="0" u="none" strike="noStrike" dirty="0">
                <a:solidFill>
                  <a:srgbClr val="000000"/>
                </a:solidFill>
                <a:effectLst/>
              </a:rPr>
              <a:t>47,296</a:t>
            </a:r>
            <a:r>
              <a:rPr lang="en-GB" sz="1100" dirty="0">
                <a:solidFill>
                  <a:srgbClr val="000000"/>
                </a:solidFill>
                <a:latin typeface="Calibri"/>
                <a:cs typeface="Calibri"/>
              </a:rPr>
              <a:t> residents living in Greenford</a:t>
            </a:r>
          </a:p>
          <a:p>
            <a:pPr marL="250190" indent="-250190">
              <a:buFont typeface="Arial" panose="020B0604020202020204" pitchFamily="34" charset="0"/>
              <a:buChar char="•"/>
            </a:pPr>
            <a:r>
              <a:rPr lang="en-GB" sz="1100" dirty="0"/>
              <a:t>Greenford has the 2</a:t>
            </a:r>
            <a:r>
              <a:rPr lang="en-GB" sz="1100" baseline="30000" dirty="0"/>
              <a:t>nd</a:t>
            </a:r>
            <a:r>
              <a:rPr lang="en-GB" sz="1100" dirty="0"/>
              <a:t> highest proportion of residents identifying as Asian/Asian British ethnicity (31.4%) and also the 2</a:t>
            </a:r>
            <a:r>
              <a:rPr lang="en-GB" sz="1100" baseline="30000" dirty="0"/>
              <a:t>nd</a:t>
            </a:r>
            <a:r>
              <a:rPr lang="en-GB" sz="1100" dirty="0"/>
              <a:t> highest proportion of residents of Black/Black British ethnic origin (12.3%) across the seven towns. 19.1% of residents identify as White British  and 21.4% of residents identify as White Other.</a:t>
            </a:r>
          </a:p>
          <a:p>
            <a:pPr marL="250190" indent="-250190">
              <a:buFont typeface="Arial" panose="020B0604020202020204" pitchFamily="34" charset="0"/>
              <a:buChar char="•"/>
            </a:pPr>
            <a:r>
              <a:rPr lang="en-GB" sz="1100" dirty="0">
                <a:solidFill>
                  <a:srgbClr val="000000"/>
                </a:solidFill>
                <a:latin typeface="Calibri"/>
                <a:cs typeface="Calibri"/>
              </a:rPr>
              <a:t>The </a:t>
            </a:r>
            <a:r>
              <a:rPr lang="en-GB" sz="1100" dirty="0"/>
              <a:t>largest religious identity is Christianity (43.2% of the population), followed by Islam (20.1%)</a:t>
            </a:r>
          </a:p>
          <a:p>
            <a:pPr marL="250190" indent="-250190">
              <a:buFont typeface="Arial" panose="020B0604020202020204" pitchFamily="34" charset="0"/>
              <a:buChar char="•"/>
            </a:pPr>
            <a:r>
              <a:rPr lang="en-GB" sz="1100" dirty="0"/>
              <a:t>Third lowest proportion of households (58.9%) across the borough with English as their main language</a:t>
            </a:r>
            <a:endParaRPr lang="en-GB" sz="1100" dirty="0">
              <a:cs typeface="Calibri" panose="020F0502020204030204"/>
            </a:endParaRPr>
          </a:p>
          <a:p>
            <a:pPr marL="250190" indent="-250190">
              <a:buFont typeface="Arial" panose="020B0604020202020204" pitchFamily="34" charset="0"/>
              <a:buChar char="•"/>
            </a:pPr>
            <a:r>
              <a:rPr lang="en-GB" sz="1100" dirty="0">
                <a:ea typeface="+mn-lt"/>
                <a:cs typeface="+mn-lt"/>
              </a:rPr>
              <a:t>After English, the top two languages spoken by children resident in Greenford and attending Ealing state-maintained schools are Polish followed by Arabic</a:t>
            </a:r>
            <a:endParaRPr lang="en-GB" sz="1100" dirty="0"/>
          </a:p>
          <a:p>
            <a:pPr marL="250190" indent="-250190">
              <a:buFont typeface="Arial" panose="020B0604020202020204" pitchFamily="34" charset="0"/>
              <a:buChar char="•"/>
            </a:pPr>
            <a:r>
              <a:rPr lang="en-GB" sz="1100" dirty="0"/>
              <a:t>Greenford has the joint third highest proportion (4.3%) of self-reported bad or very bad health across the borough</a:t>
            </a:r>
            <a:endParaRPr lang="en-GB" sz="1100" dirty="0">
              <a:cs typeface="Calibri" panose="020F0502020204030204"/>
            </a:endParaRPr>
          </a:p>
          <a:p>
            <a:endParaRPr lang="en-GB" sz="1100" b="1" dirty="0"/>
          </a:p>
          <a:p>
            <a:endParaRPr lang="en-GB" sz="1100" b="1" dirty="0"/>
          </a:p>
          <a:p>
            <a:r>
              <a:rPr lang="en-GB" sz="1100" b="1" dirty="0"/>
              <a:t>Deprivation</a:t>
            </a:r>
          </a:p>
          <a:p>
            <a:pPr marL="250190" indent="-250190">
              <a:buFont typeface="Arial" panose="020B0604020202020204" pitchFamily="34" charset="0"/>
              <a:buChar char="•"/>
            </a:pPr>
            <a:r>
              <a:rPr lang="en-GB" sz="1100" dirty="0"/>
              <a:t>Greenford Broadway has an Index of Multiple Deprivation (IMD) Score (27.1) that is higher than the borough average (22.7). The higher the IMD score the more deprived the area. North Greenford and Greenford Green have an IMD score lower than the borough average.</a:t>
            </a:r>
            <a:endParaRPr lang="en-GB" sz="1100" dirty="0">
              <a:cs typeface="Calibri"/>
            </a:endParaRPr>
          </a:p>
          <a:p>
            <a:pPr marL="250190" indent="-250190">
              <a:buFont typeface="Arial" panose="020B0604020202020204" pitchFamily="34" charset="0"/>
              <a:buChar char="•"/>
            </a:pPr>
            <a:r>
              <a:rPr lang="en-GB" sz="1100" dirty="0"/>
              <a:t>3 out of 26 LSOAs* in Greenford are in the most deprived 20%, Greenford has the 3</a:t>
            </a:r>
            <a:r>
              <a:rPr lang="en-GB" sz="1100" baseline="30000" dirty="0"/>
              <a:t>rd</a:t>
            </a:r>
            <a:r>
              <a:rPr lang="en-GB" sz="1100" dirty="0"/>
              <a:t> lowest proportion of the most deprived LSOAs across the seven towns (11.5%)</a:t>
            </a:r>
          </a:p>
          <a:p>
            <a:pPr marL="250190" indent="-250190">
              <a:buFont typeface="Arial" panose="020B0604020202020204" pitchFamily="34" charset="0"/>
              <a:buChar char="•"/>
            </a:pPr>
            <a:r>
              <a:rPr lang="en-GB" sz="1100" dirty="0"/>
              <a:t>Greenford has the third lowest proportion (13.2%) of residents living in income-deprived households across the seven towns</a:t>
            </a:r>
          </a:p>
          <a:p>
            <a:endParaRPr lang="en-GB" sz="1100" dirty="0">
              <a:cs typeface="Calibri"/>
            </a:endParaRPr>
          </a:p>
        </p:txBody>
      </p:sp>
      <p:sp>
        <p:nvSpPr>
          <p:cNvPr id="8" name="TextBox 7">
            <a:extLst>
              <a:ext uri="{FF2B5EF4-FFF2-40B4-BE49-F238E27FC236}">
                <a16:creationId xmlns:a16="http://schemas.microsoft.com/office/drawing/2014/main" id="{040AB701-D75D-2ECC-CFB0-E262E5F4C9E2}"/>
              </a:ext>
            </a:extLst>
          </p:cNvPr>
          <p:cNvSpPr txBox="1"/>
          <p:nvPr/>
        </p:nvSpPr>
        <p:spPr>
          <a:xfrm>
            <a:off x="774700" y="6961693"/>
            <a:ext cx="8153400" cy="461665"/>
          </a:xfrm>
          <a:prstGeom prst="rect">
            <a:avLst/>
          </a:prstGeom>
          <a:noFill/>
        </p:spPr>
        <p:txBody>
          <a:bodyPr wrap="square" rtlCol="0">
            <a:spAutoFit/>
          </a:bodyPr>
          <a:lstStyle/>
          <a:p>
            <a:r>
              <a:rPr lang="en-GB" sz="800" dirty="0"/>
              <a:t>*Lower Layer Super Output Area (LSOA) is a geographic area designed to improve the reporting of small area statistics in England and Wales. LSOAs have an average population of 1500 people or 650 households and there are 196 LSOAs in Ealing.</a:t>
            </a:r>
          </a:p>
          <a:p>
            <a:endParaRPr lang="en-GB" sz="800" dirty="0"/>
          </a:p>
        </p:txBody>
      </p:sp>
      <p:graphicFrame>
        <p:nvGraphicFramePr>
          <p:cNvPr id="6" name="object 2">
            <a:extLst>
              <a:ext uri="{FF2B5EF4-FFF2-40B4-BE49-F238E27FC236}">
                <a16:creationId xmlns:a16="http://schemas.microsoft.com/office/drawing/2014/main" id="{ECE5AE94-997D-89F1-E144-05AA4FDB29E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821817016"/>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69D994EA-21ED-32D1-5DEE-3058C3AB0CB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06854472"/>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84378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Greenford: Health Profile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5CDF6887-B9DE-95B6-391B-DEB00B3A5866}"/>
              </a:ext>
            </a:extLst>
          </p:cNvPr>
          <p:cNvSpPr txBox="1"/>
          <p:nvPr/>
        </p:nvSpPr>
        <p:spPr>
          <a:xfrm>
            <a:off x="774700" y="1876425"/>
            <a:ext cx="9372600" cy="3647152"/>
          </a:xfrm>
          <a:prstGeom prst="rect">
            <a:avLst/>
          </a:prstGeom>
          <a:noFill/>
        </p:spPr>
        <p:txBody>
          <a:bodyPr wrap="square" lIns="91440" tIns="45720" rIns="91440" bIns="45720" anchor="t">
            <a:spAutoFit/>
          </a:bodyPr>
          <a:lstStyle/>
          <a:p>
            <a:r>
              <a:rPr lang="en-GB" sz="1100" b="1" dirty="0"/>
              <a:t>Life expectancy and deaths</a:t>
            </a:r>
          </a:p>
          <a:p>
            <a:pPr marL="250190" indent="-250190">
              <a:buFont typeface="Arial" panose="020B0604020202020204" pitchFamily="34" charset="0"/>
              <a:buChar char="•"/>
            </a:pPr>
            <a:r>
              <a:rPr lang="en-GB" sz="1100" dirty="0"/>
              <a:t>Greenford Broadway ward has the lowest life expectancy of all Greenford wards (77.6 years for men; 83.2 years for women). Men living in North Greenford  live on average 5.2 years longer than men living in Greenford Broadway; women living in North Greenford live on average 2.4 years longer than women living in Greenford Broadway. </a:t>
            </a:r>
            <a:endParaRPr lang="en-GB" sz="1100" dirty="0">
              <a:cs typeface="Calibri"/>
            </a:endParaRPr>
          </a:p>
          <a:p>
            <a:pPr marL="250190" indent="-250190">
              <a:buFont typeface="Arial" panose="020B0604020202020204" pitchFamily="34" charset="0"/>
              <a:buChar char="•"/>
            </a:pPr>
            <a:r>
              <a:rPr lang="en-GB" sz="1100" dirty="0"/>
              <a:t>The rate of preventable deaths is lower than the Ealing and England averages</a:t>
            </a:r>
            <a:endParaRPr lang="en-GB" sz="1100" dirty="0">
              <a:solidFill>
                <a:srgbClr val="FF0000"/>
              </a:solidFill>
              <a:cs typeface="Calibri" panose="020F0502020204030204"/>
            </a:endParaRPr>
          </a:p>
          <a:p>
            <a:pPr marL="250190" indent="-250190">
              <a:buFont typeface="Arial" panose="020B0604020202020204" pitchFamily="34" charset="0"/>
              <a:buChar char="•"/>
            </a:pPr>
            <a:r>
              <a:rPr lang="en-GB" sz="1100" dirty="0"/>
              <a:t>Joint third highest rate of deaths involving Covid across the seven towns</a:t>
            </a:r>
            <a:endParaRPr lang="en-GB" sz="1100" b="1" dirty="0">
              <a:cs typeface="Calibri" panose="020F0502020204030204"/>
            </a:endParaRPr>
          </a:p>
          <a:p>
            <a:endParaRPr lang="en-GB" sz="1100" dirty="0"/>
          </a:p>
          <a:p>
            <a:r>
              <a:rPr lang="en-GB" sz="1100" b="1" dirty="0"/>
              <a:t>Prevalence of long-term conditions in adults 18+*</a:t>
            </a:r>
          </a:p>
          <a:p>
            <a:pPr marL="250190" indent="-250190">
              <a:buFont typeface="Arial" panose="020B0604020202020204" pitchFamily="34" charset="0"/>
              <a:buChar char="•"/>
            </a:pPr>
            <a:r>
              <a:rPr lang="en-GB" sz="1100" dirty="0"/>
              <a:t>Second highest rate of obesity in the borough. The highest rates are amongst residents from the Black Caribbean, the White &amp; Black Caribbean, Bangladeshi, Irish and White British populations, significantly higher than the Greenford average</a:t>
            </a:r>
            <a:endParaRPr lang="en-GB" sz="1100" dirty="0">
              <a:solidFill>
                <a:srgbClr val="FF0000"/>
              </a:solidFill>
              <a:cs typeface="Calibri"/>
            </a:endParaRPr>
          </a:p>
          <a:p>
            <a:pPr marL="250190" indent="-250190" defTabSz="802020">
              <a:buFont typeface="Arial" panose="020B0604020202020204" pitchFamily="34" charset="0"/>
              <a:buChar char="•"/>
              <a:defRPr/>
            </a:pPr>
            <a:r>
              <a:rPr lang="en-GB" sz="1100" dirty="0"/>
              <a:t>Third highest rate of diabetes in the borough. The Bangladeshi population has the highest rate, significantly higher than the Greenford average</a:t>
            </a:r>
            <a:endParaRPr lang="en-GB" sz="1100" dirty="0">
              <a:cs typeface="Calibri" panose="020F0502020204030204"/>
            </a:endParaRPr>
          </a:p>
          <a:p>
            <a:pPr marL="250190" indent="-250190" defTabSz="802020">
              <a:buFont typeface="Arial" panose="020B0604020202020204" pitchFamily="34" charset="0"/>
              <a:buChar char="•"/>
              <a:defRPr/>
            </a:pPr>
            <a:r>
              <a:rPr lang="en-GB" sz="1100" dirty="0">
                <a:latin typeface="Calibri"/>
              </a:rPr>
              <a:t>Third highest rate of hypertension in the borough. The Black Caribbean population has the highest rate, significantly higher than the Greenford average</a:t>
            </a:r>
            <a:endParaRPr lang="en-GB" sz="1100" dirty="0">
              <a:latin typeface="Calibri"/>
              <a:cs typeface="Calibri" panose="020F0502020204030204"/>
            </a:endParaRPr>
          </a:p>
          <a:p>
            <a:pPr marL="250190" indent="-250190" defTabSz="802020">
              <a:buFont typeface="Arial" panose="020B0604020202020204" pitchFamily="34" charset="0"/>
              <a:buChar char="•"/>
              <a:defRPr/>
            </a:pPr>
            <a:r>
              <a:rPr lang="en-GB" sz="1100" dirty="0">
                <a:latin typeface="Calibri"/>
              </a:rPr>
              <a:t>Third lowest rate of depression in the borough. </a:t>
            </a:r>
            <a:r>
              <a:rPr kumimoji="0" lang="en-GB" sz="1100" b="0" i="0" u="none" strike="noStrike" kern="1200" cap="none" spc="0" normalizeH="0" baseline="0" noProof="0" dirty="0">
                <a:ln>
                  <a:noFill/>
                </a:ln>
                <a:effectLst/>
                <a:uLnTx/>
                <a:uFillTx/>
                <a:latin typeface="Calibri"/>
                <a:ea typeface="+mn-ea"/>
                <a:cs typeface="+mn-cs"/>
              </a:rPr>
              <a:t>The highest rate is amongst the White British, Mixed White &amp; Black Caribbean, White Irish, Other Mixed and Pakistani populations - all significantly higher than the Greenford average. Note - there are low levels of recorded depression among South Asian communities. This may under-represent the true </a:t>
            </a:r>
            <a:r>
              <a:rPr lang="en-GB" sz="1100" dirty="0">
                <a:latin typeface="Calibri"/>
              </a:rPr>
              <a:t>picture in some groups. </a:t>
            </a:r>
            <a:endParaRPr lang="en-GB" sz="1100" dirty="0">
              <a:latin typeface="Calibri"/>
              <a:cs typeface="Calibri" panose="020F0502020204030204"/>
            </a:endParaRPr>
          </a:p>
          <a:p>
            <a:pPr marL="250190" indent="-250190" defTabSz="802020">
              <a:buFont typeface="Arial" panose="020B0604020202020204" pitchFamily="34" charset="0"/>
              <a:buChar char="•"/>
              <a:defRPr/>
            </a:pPr>
            <a:endParaRPr lang="en-GB" sz="1100" dirty="0">
              <a:latin typeface="Calibri"/>
              <a:cs typeface="Calibri" panose="020F0502020204030204"/>
            </a:endParaRPr>
          </a:p>
          <a:p>
            <a:r>
              <a:rPr lang="en-GB" sz="1100" b="1" dirty="0"/>
              <a:t>Other health indicators</a:t>
            </a:r>
          </a:p>
          <a:p>
            <a:pPr marL="250190" indent="-250190">
              <a:buFont typeface="Arial" panose="020B0604020202020204" pitchFamily="34" charset="0"/>
              <a:buChar char="•"/>
            </a:pPr>
            <a:r>
              <a:rPr lang="en-GB" sz="1100" dirty="0"/>
              <a:t>Emergency hospital admissions for all causes, all ages, is approximately 8% higher than the England average</a:t>
            </a:r>
            <a:endParaRPr lang="en-GB" sz="1100" dirty="0">
              <a:cs typeface="Calibri" panose="020F0502020204030204"/>
            </a:endParaRPr>
          </a:p>
          <a:p>
            <a:pPr marL="250190" indent="-250190">
              <a:buFont typeface="Arial" panose="020B0604020202020204" pitchFamily="34" charset="0"/>
              <a:buChar char="•"/>
            </a:pPr>
            <a:r>
              <a:rPr lang="en-GB" sz="1100" dirty="0"/>
              <a:t>Hospital admissions for conditions attributable to alcohol is similar to the England average (England: 100 and Ealing borough: 108.2)</a:t>
            </a:r>
            <a:endParaRPr lang="en-GB" sz="1100" dirty="0">
              <a:cs typeface="Calibri"/>
            </a:endParaRPr>
          </a:p>
          <a:p>
            <a:pPr marL="250190" indent="-250190" defTabSz="802020">
              <a:buFont typeface="Arial" panose="020B0604020202020204" pitchFamily="34" charset="0"/>
              <a:buChar char="•"/>
              <a:defRPr/>
            </a:pPr>
            <a:r>
              <a:rPr lang="en-GB" sz="1100" dirty="0"/>
              <a:t>The rates of overweight and obesity in Reception (21.5%) and Year 6 children (42.0%) are higher than the Ealing average (21.1% reception; 39.2% Year 6)</a:t>
            </a:r>
          </a:p>
          <a:p>
            <a:pPr marL="250190" indent="-250190" defTabSz="802020">
              <a:buFont typeface="Arial" panose="020B0604020202020204" pitchFamily="34" charset="0"/>
              <a:buChar char="•"/>
              <a:defRPr/>
            </a:pPr>
            <a:endParaRPr lang="en-GB" sz="1100" dirty="0">
              <a:latin typeface="Calibri"/>
              <a:cs typeface="Calibri"/>
            </a:endParaRPr>
          </a:p>
        </p:txBody>
      </p:sp>
      <p:sp>
        <p:nvSpPr>
          <p:cNvPr id="3" name="TextBox 2">
            <a:extLst>
              <a:ext uri="{FF2B5EF4-FFF2-40B4-BE49-F238E27FC236}">
                <a16:creationId xmlns:a16="http://schemas.microsoft.com/office/drawing/2014/main" id="{FA5E3C96-9953-EF7E-A143-4EC1977CA807}"/>
              </a:ext>
            </a:extLst>
          </p:cNvPr>
          <p:cNvSpPr txBox="1"/>
          <p:nvPr/>
        </p:nvSpPr>
        <p:spPr>
          <a:xfrm>
            <a:off x="751840" y="5477818"/>
            <a:ext cx="6019800" cy="230832"/>
          </a:xfrm>
          <a:prstGeom prst="rect">
            <a:avLst/>
          </a:prstGeom>
          <a:noFill/>
        </p:spPr>
        <p:txBody>
          <a:bodyPr wrap="square" rtlCol="0">
            <a:spAutoFit/>
          </a:bodyPr>
          <a:lstStyle/>
          <a:p>
            <a:r>
              <a:rPr lang="en-GB" sz="900" dirty="0"/>
              <a:t>*data relates to number of people diagnosed.</a:t>
            </a:r>
          </a:p>
        </p:txBody>
      </p:sp>
      <p:graphicFrame>
        <p:nvGraphicFramePr>
          <p:cNvPr id="7" name="object 2">
            <a:extLst>
              <a:ext uri="{FF2B5EF4-FFF2-40B4-BE49-F238E27FC236}">
                <a16:creationId xmlns:a16="http://schemas.microsoft.com/office/drawing/2014/main" id="{A14D5BFD-6427-BEFB-E50D-0F4410870AB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39861319"/>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5" name="object 2">
            <a:extLst>
              <a:ext uri="{FF2B5EF4-FFF2-40B4-BE49-F238E27FC236}">
                <a16:creationId xmlns:a16="http://schemas.microsoft.com/office/drawing/2014/main" id="{23800748-3203-CBAE-F07F-8C60361734E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110701"/>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67093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Foreword</a:t>
            </a:r>
          </a:p>
        </p:txBody>
      </p:sp>
      <p:sp>
        <p:nvSpPr>
          <p:cNvPr id="5" name="TextBox 4">
            <a:extLst>
              <a:ext uri="{FF2B5EF4-FFF2-40B4-BE49-F238E27FC236}">
                <a16:creationId xmlns:a16="http://schemas.microsoft.com/office/drawing/2014/main" id="{CBC0FEEB-224B-6781-7A01-485A3EAE1737}"/>
              </a:ext>
            </a:extLst>
          </p:cNvPr>
          <p:cNvSpPr txBox="1"/>
          <p:nvPr/>
        </p:nvSpPr>
        <p:spPr>
          <a:xfrm>
            <a:off x="1308100" y="2211764"/>
            <a:ext cx="8394700" cy="3647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ea typeface="+mn-lt"/>
                <a:cs typeface="Calibri"/>
              </a:rPr>
              <a:t>Ealing is made up of seven towns. Each town has its own unique identity and character and each town faces very different opportunities and challenges to one another. The 7 Towns approach forms the basis of Ealing’s Council Plan. </a:t>
            </a:r>
            <a:endParaRPr lang="en-US" sz="1100" i="1" dirty="0">
              <a:ea typeface="+mn-lt"/>
              <a:cs typeface="+mn-lt"/>
            </a:endParaRPr>
          </a:p>
          <a:p>
            <a:endParaRPr lang="en-US" sz="1100" i="1" dirty="0">
              <a:ea typeface="+mn-lt"/>
              <a:cs typeface="+mn-lt"/>
            </a:endParaRPr>
          </a:p>
          <a:p>
            <a:r>
              <a:rPr lang="en-US" sz="1100" dirty="0">
                <a:ea typeface="+mn-lt"/>
                <a:cs typeface="Calibri"/>
              </a:rPr>
              <a:t>Health and wellbeing is affected by a wide range of factors in our lives. These are called the “building blocks” of health and include </a:t>
            </a:r>
            <a:r>
              <a:rPr lang="en-GB" sz="1100" dirty="0">
                <a:solidFill>
                  <a:srgbClr val="0D0D0D"/>
                </a:solidFill>
                <a:cs typeface="Times New Roman" panose="02020603050405020304" pitchFamily="18" charset="0"/>
              </a:rPr>
              <a:t>employment, housing, access to education, skills and learning, green space and transport, how well socially connected we are, and whether we experience poverty or racism; these are the root causes of health and wellbeing, and they affect how well and how long we live.</a:t>
            </a:r>
          </a:p>
          <a:p>
            <a:endParaRPr lang="en-US" sz="1100" dirty="0">
              <a:ea typeface="+mn-lt"/>
              <a:cs typeface="Calibri"/>
            </a:endParaRPr>
          </a:p>
          <a:p>
            <a:r>
              <a:rPr lang="en-US" sz="1100" dirty="0">
                <a:ea typeface="+mn-lt"/>
                <a:cs typeface="Calibri"/>
              </a:rPr>
              <a:t>This report is a starter in our quest to better understand the health, wellbeing and inequalities in each of the seven towns in Ealing. Being able to better understand data across the range of factors that affect our health and wellbeing, at a town level, provides very useful insights. Our aim is to continue building up this dataset over the coming months and years, enriching our understanding of the unique differences between each town, and building on targeted action to reduce inequalities and improve the health and wellbeing of each of the seven towns. </a:t>
            </a:r>
          </a:p>
          <a:p>
            <a:endParaRPr lang="en-US" sz="1100" dirty="0">
              <a:ea typeface="+mn-lt"/>
              <a:cs typeface="Calibri"/>
            </a:endParaRPr>
          </a:p>
          <a:p>
            <a:r>
              <a:rPr lang="en-US" sz="1100" b="1" dirty="0">
                <a:ea typeface="+mn-lt"/>
                <a:cs typeface="Calibri"/>
              </a:rPr>
              <a:t>Anna Bryden</a:t>
            </a:r>
          </a:p>
          <a:p>
            <a:r>
              <a:rPr lang="en-US" sz="1100" b="1" dirty="0">
                <a:ea typeface="+mn-lt"/>
                <a:cs typeface="Calibri"/>
              </a:rPr>
              <a:t>Director of Public Health</a:t>
            </a:r>
          </a:p>
          <a:p>
            <a:r>
              <a:rPr lang="en-US" sz="1100" b="1" dirty="0">
                <a:ea typeface="+mn-lt"/>
                <a:cs typeface="Calibri"/>
              </a:rPr>
              <a:t>Ealing Council</a:t>
            </a:r>
          </a:p>
          <a:p>
            <a:endParaRPr lang="en-US" sz="1100" i="1" dirty="0">
              <a:ea typeface="+mn-lt"/>
              <a:cs typeface="+mn-lt"/>
            </a:endParaRPr>
          </a:p>
          <a:p>
            <a:endParaRPr lang="en-US" sz="1100" i="1" dirty="0">
              <a:ea typeface="+mn-lt"/>
              <a:cs typeface="+mn-lt"/>
            </a:endParaRPr>
          </a:p>
          <a:p>
            <a:endParaRPr lang="en-US" sz="1100" i="1" dirty="0">
              <a:ea typeface="+mn-lt"/>
              <a:cs typeface="+mn-lt"/>
            </a:endParaRPr>
          </a:p>
          <a:p>
            <a:endParaRPr lang="en-US" sz="1100" i="1" dirty="0">
              <a:ea typeface="+mn-lt"/>
              <a:cs typeface="+mn-lt"/>
            </a:endParaRPr>
          </a:p>
          <a:p>
            <a:endParaRPr lang="en-US" sz="1100" i="1" dirty="0">
              <a:ea typeface="+mn-lt"/>
              <a:cs typeface="+mn-lt"/>
            </a:endParaRPr>
          </a:p>
          <a:p>
            <a:endParaRPr lang="en-US" sz="1100" i="1" dirty="0">
              <a:ea typeface="+mn-lt"/>
              <a:cs typeface="+mn-lt"/>
            </a:endParaRPr>
          </a:p>
        </p:txBody>
      </p: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816616893"/>
              </p:ext>
            </p:extLst>
          </p:nvPr>
        </p:nvGraphicFramePr>
        <p:xfrm>
          <a:off x="578" y="406401"/>
          <a:ext cx="10710252" cy="407266"/>
        </p:xfrm>
        <a:graphic>
          <a:graphicData uri="http://schemas.openxmlformats.org/drawingml/2006/table">
            <a:tbl>
              <a:tblPr firstRow="1" bandRow="1">
                <a:tableStyleId>{2D5ABB26-0587-4C30-8999-92F81FD0307C}</a:tableStyleId>
              </a:tblPr>
              <a:tblGrid>
                <a:gridCol w="10710252">
                  <a:extLst>
                    <a:ext uri="{9D8B030D-6E8A-4147-A177-3AD203B41FA5}">
                      <a16:colId xmlns:a16="http://schemas.microsoft.com/office/drawing/2014/main" val="20000"/>
                    </a:ext>
                  </a:extLst>
                </a:gridCol>
              </a:tblGrid>
              <a:tr h="407266">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4" name="object 2">
            <a:extLst>
              <a:ext uri="{FF2B5EF4-FFF2-40B4-BE49-F238E27FC236}">
                <a16:creationId xmlns:a16="http://schemas.microsoft.com/office/drawing/2014/main" id="{C49852AB-E2F6-6A00-8A3D-60C33B3BE8E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58665675"/>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C5E0B4"/>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143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Greenford: The Wider Determinants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43EC833-74A3-4A16-5243-6BD4C6955E6E}"/>
              </a:ext>
            </a:extLst>
          </p:cNvPr>
          <p:cNvSpPr txBox="1"/>
          <p:nvPr/>
        </p:nvSpPr>
        <p:spPr>
          <a:xfrm>
            <a:off x="196409" y="1865380"/>
            <a:ext cx="9959593" cy="3477875"/>
          </a:xfrm>
          <a:prstGeom prst="rect">
            <a:avLst/>
          </a:prstGeom>
          <a:noFill/>
        </p:spPr>
        <p:txBody>
          <a:bodyPr wrap="square" lIns="91440" tIns="45720" rIns="91440" bIns="45720" anchor="t">
            <a:spAutoFit/>
          </a:bodyPr>
          <a:lstStyle/>
          <a:p>
            <a:r>
              <a:rPr lang="en-GB" sz="1100" b="1" dirty="0"/>
              <a:t>Income &amp; Unemployment</a:t>
            </a:r>
            <a:endParaRPr lang="en-GB" sz="1100" b="1" dirty="0">
              <a:solidFill>
                <a:srgbClr val="FF0000"/>
              </a:solidFill>
            </a:endParaRPr>
          </a:p>
          <a:p>
            <a:pPr marL="250190" indent="-250190">
              <a:buFont typeface="Arial" panose="020B0604020202020204" pitchFamily="34" charset="0"/>
              <a:buChar char="•"/>
            </a:pPr>
            <a:r>
              <a:rPr lang="en-GB" sz="1100" dirty="0"/>
              <a:t>Median household income estimates per year range across Greenford wards from £28,657 in Greenford Broadway to £31,812 in Greenford Green (Ealing borough - £34,491; London - £36,427; UK - £32,400)</a:t>
            </a:r>
            <a:endParaRPr lang="en-GB" sz="1100" dirty="0">
              <a:cs typeface="Calibri" panose="020F0502020204030204"/>
            </a:endParaRPr>
          </a:p>
          <a:p>
            <a:pPr marL="250190" indent="-250190">
              <a:buFont typeface="Arial" panose="020B0604020202020204" pitchFamily="34" charset="0"/>
              <a:buChar char="•"/>
            </a:pPr>
            <a:r>
              <a:rPr lang="en-GB" sz="1100" dirty="0"/>
              <a:t>Third lowest proportion (8.2%)of the working age population claiming out of work benefit across the 7 towns </a:t>
            </a:r>
            <a:endParaRPr lang="en-GB" sz="1100" dirty="0">
              <a:cs typeface="Calibri" panose="020F0502020204030204"/>
            </a:endParaRPr>
          </a:p>
          <a:p>
            <a:pPr marL="250190" indent="-250190">
              <a:buFont typeface="Arial" panose="020B0604020202020204" pitchFamily="34" charset="0"/>
              <a:buChar char="•"/>
            </a:pPr>
            <a:r>
              <a:rPr lang="en-GB" sz="1100" dirty="0"/>
              <a:t>Lowest rate of long-term unemployed in the working age population (2.5 per 1,000) across the borough</a:t>
            </a:r>
            <a:endParaRPr lang="en-GB" sz="1100" dirty="0">
              <a:cs typeface="Calibri" panose="020F0502020204030204"/>
            </a:endParaRPr>
          </a:p>
          <a:p>
            <a:endParaRPr lang="en-GB" sz="1100" b="1" dirty="0"/>
          </a:p>
          <a:p>
            <a:r>
              <a:rPr lang="en-GB" sz="1100" b="1" dirty="0"/>
              <a:t>Housing</a:t>
            </a:r>
          </a:p>
          <a:p>
            <a:pPr marL="149860" indent="-149860">
              <a:buFont typeface="Arial" panose="020B0604020202020204" pitchFamily="34" charset="0"/>
              <a:buChar char="•"/>
            </a:pPr>
            <a:r>
              <a:rPr lang="en-GB" sz="1100" dirty="0"/>
              <a:t>Fourth highest number of households (16,397) across the seven towns; of these, 51.8% are owner occupied, 29.8% are privately rented, 15.6% are socially rented, 2.5 % are in shared ownership, and 0.2% live rent free</a:t>
            </a:r>
            <a:endParaRPr lang="en-GB" sz="1100" dirty="0">
              <a:cs typeface="Calibri"/>
            </a:endParaRPr>
          </a:p>
          <a:p>
            <a:pPr marL="149860" indent="-149860">
              <a:buFont typeface="Arial" panose="020B0604020202020204" pitchFamily="34" charset="0"/>
              <a:buChar char="•"/>
            </a:pPr>
            <a:endParaRPr lang="en-GB" sz="1100" dirty="0">
              <a:cs typeface="Calibri"/>
            </a:endParaRPr>
          </a:p>
          <a:p>
            <a:r>
              <a:rPr lang="en-GB" sz="1100" b="1" dirty="0"/>
              <a:t>Education</a:t>
            </a:r>
          </a:p>
          <a:p>
            <a:pPr marL="149860" indent="-149860">
              <a:buFont typeface="Arial" panose="020B0604020202020204" pitchFamily="34" charset="0"/>
              <a:buChar char="•"/>
            </a:pPr>
            <a:r>
              <a:rPr lang="en-GB" sz="1100" dirty="0"/>
              <a:t>Third lowest proportion of children (25%) eligible for Free School Meals across the seven towns</a:t>
            </a:r>
            <a:endParaRPr lang="en-GB" sz="1100" dirty="0">
              <a:cs typeface="Calibri" panose="020F0502020204030204"/>
            </a:endParaRPr>
          </a:p>
          <a:p>
            <a:pPr marL="149860" indent="-149860">
              <a:buFont typeface="Arial" panose="020B0604020202020204" pitchFamily="34" charset="0"/>
              <a:buChar char="•"/>
            </a:pPr>
            <a:r>
              <a:rPr lang="en-GB" sz="1100" dirty="0"/>
              <a:t>Third lowest proportion of children achieving a good level of development at the end of reception, and third lowest proportion of pupils achieving expected standard in Reading Writing Maths at Key Stage 2 across the 7 towns</a:t>
            </a:r>
            <a:endParaRPr lang="en-GB" sz="1100" dirty="0">
              <a:cs typeface="Calibri" panose="020F0502020204030204"/>
            </a:endParaRPr>
          </a:p>
          <a:p>
            <a:endParaRPr lang="en-GB" sz="1100" b="1" dirty="0"/>
          </a:p>
          <a:p>
            <a:r>
              <a:rPr lang="en-GB" sz="1100" b="1" dirty="0"/>
              <a:t>Crime</a:t>
            </a:r>
          </a:p>
          <a:p>
            <a:pPr marL="149860" indent="-149860">
              <a:buFont typeface="Arial" panose="020B0604020202020204" pitchFamily="34" charset="0"/>
              <a:buChar char="•"/>
            </a:pPr>
            <a:r>
              <a:rPr lang="en-GB" sz="1100" dirty="0"/>
              <a:t>There were 3,517 total notifiable offences (TNO) in Greenford in 2022. The TNO rate is lower than the Ealing average </a:t>
            </a:r>
            <a:endParaRPr lang="en-GB" sz="1100" dirty="0">
              <a:cs typeface="Calibri" panose="020F0502020204030204"/>
            </a:endParaRPr>
          </a:p>
          <a:p>
            <a:pPr marL="149860" indent="-149860">
              <a:buFont typeface="Arial" panose="020B0604020202020204" pitchFamily="34" charset="0"/>
              <a:buChar char="•"/>
            </a:pPr>
            <a:r>
              <a:rPr lang="en-GB" sz="1100" dirty="0"/>
              <a:t>There were 109 domestic abuse offences (DAO) in Greenford in 2022. The DAO rate is lower than the Ealing average </a:t>
            </a:r>
            <a:endParaRPr lang="en-GB" sz="1100" dirty="0">
              <a:highlight>
                <a:srgbClr val="00FF00"/>
              </a:highlight>
              <a:cs typeface="Calibri" panose="020F0502020204030204"/>
            </a:endParaRPr>
          </a:p>
          <a:p>
            <a:pPr marL="149860" indent="-149860">
              <a:buFont typeface="Arial" panose="020B0604020202020204" pitchFamily="34" charset="0"/>
              <a:buChar char="•"/>
            </a:pPr>
            <a:endParaRPr lang="en-GB" sz="1100" dirty="0">
              <a:cs typeface="Calibri" panose="020F0502020204030204"/>
            </a:endParaRPr>
          </a:p>
          <a:p>
            <a:endParaRPr lang="en-GB" sz="1100" dirty="0"/>
          </a:p>
        </p:txBody>
      </p:sp>
      <p:graphicFrame>
        <p:nvGraphicFramePr>
          <p:cNvPr id="6" name="object 2">
            <a:extLst>
              <a:ext uri="{FF2B5EF4-FFF2-40B4-BE49-F238E27FC236}">
                <a16:creationId xmlns:a16="http://schemas.microsoft.com/office/drawing/2014/main" id="{51E23DE6-EFC1-366E-D7EA-A1189CBC083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85483326"/>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CA2469F0-3AEA-E448-76F5-4DC36571AA8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85030782"/>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42932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a:ea typeface="+mn-ea"/>
                <a:cs typeface="Calibri"/>
              </a:rPr>
              <a:t>Children’s University in Greenford (Enrichment)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B630C800-602D-A528-3902-ECB4D3AFC8DA}"/>
              </a:ext>
            </a:extLst>
          </p:cNvPr>
          <p:cNvSpPr txBox="1"/>
          <p:nvPr/>
        </p:nvSpPr>
        <p:spPr>
          <a:xfrm>
            <a:off x="317500" y="1876425"/>
            <a:ext cx="9595624" cy="3368871"/>
          </a:xfrm>
          <a:prstGeom prst="rect">
            <a:avLst/>
          </a:prstGeom>
          <a:noFill/>
        </p:spPr>
        <p:txBody>
          <a:bodyPr wrap="square" lIns="91440" tIns="45720" rIns="91440" bIns="45720" anchor="t">
            <a:spAutoFit/>
          </a:bodyPr>
          <a:lstStyle/>
          <a:p>
            <a:pPr marL="457200">
              <a:lnSpc>
                <a:spcPct val="107000"/>
              </a:lnSpc>
            </a:pPr>
            <a:r>
              <a:rPr lang="en-GB" sz="1100" dirty="0">
                <a:effectLst/>
                <a:ea typeface="Times New Roman" panose="02020603050405020304" pitchFamily="18" charset="0"/>
                <a:cs typeface="Times New Roman"/>
              </a:rPr>
              <a:t>The Children’s University programme has been funded by the John Lyon’s Charity since 2020. It was set up in a partnership between the Council and four schools in recognition of the high levels of disadvantage and the limited availability of enrichment activities in the local area. The Children’s University has benefitted pupils in a number of ways. It has acknowledged and validated extra-curricular activities that they participate in whilst at school and it has provided them with opportunities to experience new activities as a direct result of their school being part of the Children’s University.</a:t>
            </a:r>
            <a:r>
              <a:rPr lang="en-GB" sz="1100" dirty="0">
                <a:ea typeface="Times New Roman" panose="02020603050405020304" pitchFamily="18" charset="0"/>
                <a:cs typeface="Times New Roman"/>
              </a:rPr>
              <a:t> </a:t>
            </a:r>
            <a:endParaRPr lang="en-GB" sz="1100" dirty="0">
              <a:effectLst/>
              <a:ea typeface="Calibri" panose="020F0502020204030204" pitchFamily="34" charset="0"/>
              <a:cs typeface="Times New Roman" panose="02020603050405020304" pitchFamily="18" charset="0"/>
            </a:endParaRPr>
          </a:p>
          <a:p>
            <a:pPr marL="457200">
              <a:lnSpc>
                <a:spcPct val="107000"/>
              </a:lnSpc>
            </a:pPr>
            <a:r>
              <a:rPr lang="en-GB" sz="1100" dirty="0">
                <a:effectLst/>
                <a:ea typeface="Times New Roman" panose="02020603050405020304" pitchFamily="18" charset="0"/>
                <a:cs typeface="Times New Roman"/>
              </a:rPr>
              <a:t>An analysis of the activities that children have taken part in shows a wide variety. Sports and physical activities were popular and this is no surprise as clubs are run in school and children can access these at little or no cost. Science, Technology, Engineering and Maths (STEM) was the next most popular category. For example, the CU schools worked with HS2 and their supply chain to meet local people that work for them. Arts, culture and music is a priority for the CU schools. Some worked with the local university who delivered ‘Theatre in Education’ workshops in school, performing assessment pieces as part of their degree courses. They also brought instruments and worked with 180 children. This was particularly popular with pupils as many do not get opportunities to see live performances.</a:t>
            </a:r>
            <a:br>
              <a:rPr lang="en-GB" sz="1100" dirty="0">
                <a:effectLst/>
                <a:ea typeface="Times New Roman" panose="02020603050405020304" pitchFamily="18" charset="0"/>
                <a:cs typeface="Times New Roman" panose="02020603050405020304" pitchFamily="18" charset="0"/>
              </a:rPr>
            </a:br>
            <a:endParaRPr lang="en-GB" sz="1100" dirty="0">
              <a:effectLst/>
              <a:ea typeface="Calibri" panose="020F0502020204030204" pitchFamily="34" charset="0"/>
              <a:cs typeface="Times New Roman" panose="02020603050405020304" pitchFamily="18" charset="0"/>
            </a:endParaRPr>
          </a:p>
          <a:p>
            <a:pPr marL="457200">
              <a:lnSpc>
                <a:spcPct val="107000"/>
              </a:lnSpc>
              <a:spcAft>
                <a:spcPts val="800"/>
              </a:spcAft>
            </a:pPr>
            <a:r>
              <a:rPr lang="en-GB" sz="1100" dirty="0">
                <a:effectLst/>
                <a:ea typeface="Times New Roman" panose="02020603050405020304" pitchFamily="18" charset="0"/>
                <a:cs typeface="Times New Roman"/>
              </a:rPr>
              <a:t>Many families in the area rely on schools to provide enrichment activities for their children as they do not have the finances to access them outside of school. This shows how heavily families rely on school but also shows the constant demand on schools to provide additional opportunities for families in the area. The John Lyon’s grant and the partnership between the Council and schools has enabled the Children’s University to begin to address the inequality of opportunity faced by some children in the area.</a:t>
            </a:r>
            <a:r>
              <a:rPr lang="en-GB" sz="1100" dirty="0">
                <a:ea typeface="Times New Roman" panose="02020603050405020304" pitchFamily="18" charset="0"/>
                <a:cs typeface="Times New Roman"/>
              </a:rPr>
              <a:t> </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endParaRPr lang="en-GB" sz="1100" dirty="0">
              <a:ea typeface="Calibri" panose="020F0502020204030204" pitchFamily="34" charset="0"/>
              <a:cs typeface="Times New Roman"/>
            </a:endParaRPr>
          </a:p>
        </p:txBody>
      </p:sp>
      <p:graphicFrame>
        <p:nvGraphicFramePr>
          <p:cNvPr id="4" name="object 2">
            <a:extLst>
              <a:ext uri="{FF2B5EF4-FFF2-40B4-BE49-F238E27FC236}">
                <a16:creationId xmlns:a16="http://schemas.microsoft.com/office/drawing/2014/main" id="{C39D94FD-8788-2896-1F67-3E75AA1B795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20896462"/>
              </p:ext>
            </p:extLst>
          </p:nvPr>
        </p:nvGraphicFramePr>
        <p:xfrm>
          <a:off x="642" y="370324"/>
          <a:ext cx="10683520" cy="407268"/>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407268">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3" name="object 2">
            <a:extLst>
              <a:ext uri="{FF2B5EF4-FFF2-40B4-BE49-F238E27FC236}">
                <a16:creationId xmlns:a16="http://schemas.microsoft.com/office/drawing/2014/main" id="{5B88F89E-63D7-B177-EC79-D5D1D4A8395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2406678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0061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HANWELL</a:t>
            </a:r>
          </a:p>
        </p:txBody>
      </p:sp>
      <p:pic>
        <p:nvPicPr>
          <p:cNvPr id="12" name="Picture 11" descr="A clock tower in Hanwell &#10;">
            <a:extLst>
              <a:ext uri="{FF2B5EF4-FFF2-40B4-BE49-F238E27FC236}">
                <a16:creationId xmlns:a16="http://schemas.microsoft.com/office/drawing/2014/main" id="{8FCC1BC7-C238-25FB-3BB1-8E6E1E09A154}"/>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657112" y="1356973"/>
            <a:ext cx="4698398" cy="3129570"/>
          </a:xfrm>
          <a:prstGeom prst="rect">
            <a:avLst/>
          </a:prstGeom>
        </p:spPr>
      </p:pic>
      <p:pic>
        <p:nvPicPr>
          <p:cNvPr id="7" name="Picture 6" descr="A man standing by the canal watching two men on a canal boat&#10;">
            <a:extLst>
              <a:ext uri="{FF2B5EF4-FFF2-40B4-BE49-F238E27FC236}">
                <a16:creationId xmlns:a16="http://schemas.microsoft.com/office/drawing/2014/main" id="{DA160CA5-3709-DA44-EF6A-CBC5F9F4628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464112" y="1356972"/>
            <a:ext cx="4690312" cy="3129570"/>
          </a:xfrm>
          <a:prstGeom prst="rect">
            <a:avLst/>
          </a:prstGeom>
        </p:spPr>
      </p:pic>
      <p:pic>
        <p:nvPicPr>
          <p:cNvPr id="11" name="Picture 10" descr="A woman pushing a stroller">
            <a:extLst>
              <a:ext uri="{FF2B5EF4-FFF2-40B4-BE49-F238E27FC236}">
                <a16:creationId xmlns:a16="http://schemas.microsoft.com/office/drawing/2014/main" id="{CCF38415-A9C1-796E-1EBE-2C166637E3B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4555" y="4545546"/>
            <a:ext cx="4711214" cy="3143517"/>
          </a:xfrm>
          <a:prstGeom prst="rect">
            <a:avLst/>
          </a:prstGeom>
        </p:spPr>
      </p:pic>
      <p:pic>
        <p:nvPicPr>
          <p:cNvPr id="10" name="Picture 9" descr="A dirt path through a forest&#10;">
            <a:extLst>
              <a:ext uri="{FF2B5EF4-FFF2-40B4-BE49-F238E27FC236}">
                <a16:creationId xmlns:a16="http://schemas.microsoft.com/office/drawing/2014/main" id="{79A6AA86-0FE2-70BF-7E64-4AD92FA2BC24}"/>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464112" y="4552520"/>
            <a:ext cx="4690312" cy="3129570"/>
          </a:xfrm>
          <a:prstGeom prst="rect">
            <a:avLst/>
          </a:prstGeom>
        </p:spPr>
      </p:pic>
      <p:graphicFrame>
        <p:nvGraphicFramePr>
          <p:cNvPr id="13" name="object 2">
            <a:extLst>
              <a:ext uri="{FF2B5EF4-FFF2-40B4-BE49-F238E27FC236}">
                <a16:creationId xmlns:a16="http://schemas.microsoft.com/office/drawing/2014/main" id="{B711B010-20A6-7090-56FD-2A8062FE4D3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48391417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graphicFrame>
        <p:nvGraphicFramePr>
          <p:cNvPr id="6" name="object 2">
            <a:extLst>
              <a:ext uri="{FF2B5EF4-FFF2-40B4-BE49-F238E27FC236}">
                <a16:creationId xmlns:a16="http://schemas.microsoft.com/office/drawing/2014/main" id="{6B346E48-9B97-C4CA-B29D-E6D1D16C434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72395043"/>
              </p:ext>
            </p:extLst>
          </p:nvPr>
        </p:nvGraphicFramePr>
        <p:xfrm>
          <a:off x="642" y="370324"/>
          <a:ext cx="10683524" cy="407268"/>
        </p:xfrm>
        <a:graphic>
          <a:graphicData uri="http://schemas.openxmlformats.org/drawingml/2006/table">
            <a:tbl>
              <a:tblPr firstRow="1" bandRow="1">
                <a:tableStyleId>{2D5ABB26-0587-4C30-8999-92F81FD0307C}</a:tableStyleId>
              </a:tblPr>
              <a:tblGrid>
                <a:gridCol w="2670881">
                  <a:extLst>
                    <a:ext uri="{9D8B030D-6E8A-4147-A177-3AD203B41FA5}">
                      <a16:colId xmlns:a16="http://schemas.microsoft.com/office/drawing/2014/main" val="2910917662"/>
                    </a:ext>
                  </a:extLst>
                </a:gridCol>
                <a:gridCol w="2670881">
                  <a:extLst>
                    <a:ext uri="{9D8B030D-6E8A-4147-A177-3AD203B41FA5}">
                      <a16:colId xmlns:a16="http://schemas.microsoft.com/office/drawing/2014/main" val="20000"/>
                    </a:ext>
                  </a:extLst>
                </a:gridCol>
                <a:gridCol w="2670881">
                  <a:extLst>
                    <a:ext uri="{9D8B030D-6E8A-4147-A177-3AD203B41FA5}">
                      <a16:colId xmlns:a16="http://schemas.microsoft.com/office/drawing/2014/main" val="1918864384"/>
                    </a:ext>
                  </a:extLst>
                </a:gridCol>
                <a:gridCol w="2670881">
                  <a:extLst>
                    <a:ext uri="{9D8B030D-6E8A-4147-A177-3AD203B41FA5}">
                      <a16:colId xmlns:a16="http://schemas.microsoft.com/office/drawing/2014/main" val="3561227695"/>
                    </a:ext>
                  </a:extLst>
                </a:gridCol>
              </a:tblGrid>
              <a:tr h="407268">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69626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Hanwell: Key Statistics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pic>
        <p:nvPicPr>
          <p:cNvPr id="4098" name="503DAE36-E4C5-4A26-9EAD-F3AEA874D1A0" descr="Hanwell key statistics &#10;&#10;There are 30,330 resident living in Hanwell.&#10;After white British, residents of Polish ethnic origin are the second largest population in Hanwell, followed by residents of Indian ethnicity.&#10;Second highest proportion household (69.6 percent) across the borough with English as their main language.&#10;After English, the top two languages spoken by children resident in Hanwell and attending Ealing State maintained schools are Polish followed by Arabic.&#10;The life expectancy for men and women living in Elthorne ward (78.6 years for men; 82.2 years for women) is lower than the Ealing average (80.3 years for men; 84.4 years for women).&#10;Highest rate of depression in the borough, 1.2 times the Ealing average.&#10;Second highest rate of long term unemployment in the working age population (4.1 per 1000 across the borough). &#10;Second lowest proportion of children (23.6 percent) eligible for free school meals across the 7 towns.">
            <a:extLst>
              <a:ext uri="{FF2B5EF4-FFF2-40B4-BE49-F238E27FC236}">
                <a16:creationId xmlns:a16="http://schemas.microsoft.com/office/drawing/2014/main" id="{0F2320E9-9CF8-0EF2-F6E4-28591309D1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69" b="5434"/>
          <a:stretch/>
        </p:blipFill>
        <p:spPr bwMode="auto">
          <a:xfrm>
            <a:off x="473340" y="1567864"/>
            <a:ext cx="9833808" cy="55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2">
            <a:extLst>
              <a:ext uri="{FF2B5EF4-FFF2-40B4-BE49-F238E27FC236}">
                <a16:creationId xmlns:a16="http://schemas.microsoft.com/office/drawing/2014/main" id="{A9D3D823-201D-2C20-350F-DBEDDE5AF47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914202578"/>
              </p:ext>
            </p:extLst>
          </p:nvPr>
        </p:nvGraphicFramePr>
        <p:xfrm>
          <a:off x="642" y="370324"/>
          <a:ext cx="10683524" cy="407268"/>
        </p:xfrm>
        <a:graphic>
          <a:graphicData uri="http://schemas.openxmlformats.org/drawingml/2006/table">
            <a:tbl>
              <a:tblPr firstRow="1" bandRow="1">
                <a:tableStyleId>{2D5ABB26-0587-4C30-8999-92F81FD0307C}</a:tableStyleId>
              </a:tblPr>
              <a:tblGrid>
                <a:gridCol w="2670881">
                  <a:extLst>
                    <a:ext uri="{9D8B030D-6E8A-4147-A177-3AD203B41FA5}">
                      <a16:colId xmlns:a16="http://schemas.microsoft.com/office/drawing/2014/main" val="2910917662"/>
                    </a:ext>
                  </a:extLst>
                </a:gridCol>
                <a:gridCol w="2670881">
                  <a:extLst>
                    <a:ext uri="{9D8B030D-6E8A-4147-A177-3AD203B41FA5}">
                      <a16:colId xmlns:a16="http://schemas.microsoft.com/office/drawing/2014/main" val="20000"/>
                    </a:ext>
                  </a:extLst>
                </a:gridCol>
                <a:gridCol w="2670881">
                  <a:extLst>
                    <a:ext uri="{9D8B030D-6E8A-4147-A177-3AD203B41FA5}">
                      <a16:colId xmlns:a16="http://schemas.microsoft.com/office/drawing/2014/main" val="1918864384"/>
                    </a:ext>
                  </a:extLst>
                </a:gridCol>
                <a:gridCol w="2670881">
                  <a:extLst>
                    <a:ext uri="{9D8B030D-6E8A-4147-A177-3AD203B41FA5}">
                      <a16:colId xmlns:a16="http://schemas.microsoft.com/office/drawing/2014/main" val="3561227695"/>
                    </a:ext>
                  </a:extLst>
                </a:gridCol>
              </a:tblGrid>
              <a:tr h="407268">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2" name="object 2">
            <a:extLst>
              <a:ext uri="{FF2B5EF4-FFF2-40B4-BE49-F238E27FC236}">
                <a16:creationId xmlns:a16="http://schemas.microsoft.com/office/drawing/2014/main" id="{D4D60ACF-1CC5-701C-5D46-69BDE2E6D6E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531468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14825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Hanwell: Population Overview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36DC50B0-2A0C-2D81-381A-FC1210242B21}"/>
              </a:ext>
            </a:extLst>
          </p:cNvPr>
          <p:cNvSpPr txBox="1"/>
          <p:nvPr/>
        </p:nvSpPr>
        <p:spPr>
          <a:xfrm>
            <a:off x="774700" y="2105025"/>
            <a:ext cx="9613900" cy="2462213"/>
          </a:xfrm>
          <a:prstGeom prst="rect">
            <a:avLst/>
          </a:prstGeom>
          <a:noFill/>
        </p:spPr>
        <p:txBody>
          <a:bodyPr wrap="square">
            <a:spAutoFit/>
          </a:bodyPr>
          <a:lstStyle/>
          <a:p>
            <a:r>
              <a:rPr lang="en-GB" sz="1100" b="1" dirty="0"/>
              <a:t>Population</a:t>
            </a:r>
          </a:p>
          <a:p>
            <a:pPr marL="250631" indent="-250631">
              <a:buFont typeface="Arial" panose="020B0604020202020204" pitchFamily="34" charset="0"/>
              <a:buChar char="•"/>
            </a:pPr>
            <a:r>
              <a:rPr lang="en-GB" sz="1100" dirty="0">
                <a:solidFill>
                  <a:srgbClr val="000000"/>
                </a:solidFill>
                <a:latin typeface="Calibri" panose="020F0502020204030204" pitchFamily="34" charset="0"/>
              </a:rPr>
              <a:t>There are 30,330 residents living in Hanwell</a:t>
            </a:r>
          </a:p>
          <a:p>
            <a:pPr marL="250631" indent="-250631">
              <a:buFont typeface="Arial" panose="020B0604020202020204" pitchFamily="34" charset="0"/>
              <a:buChar char="•"/>
            </a:pPr>
            <a:r>
              <a:rPr lang="en-GB" sz="1100" dirty="0"/>
              <a:t>Hanwell has the highest proportion of residents of Mixed ethnicity and the second highest proportion of White British residents across the seven towns</a:t>
            </a:r>
            <a:endParaRPr lang="en-GB" sz="1100" dirty="0">
              <a:solidFill>
                <a:srgbClr val="000000"/>
              </a:solidFill>
              <a:latin typeface="Calibri" panose="020F0502020204030204" pitchFamily="34" charset="0"/>
            </a:endParaRPr>
          </a:p>
          <a:p>
            <a:pPr marL="250631" indent="-250631">
              <a:buFont typeface="Arial" panose="020B0604020202020204" pitchFamily="34" charset="0"/>
              <a:buChar char="•"/>
            </a:pPr>
            <a:r>
              <a:rPr lang="en-GB" sz="1100" dirty="0">
                <a:solidFill>
                  <a:srgbClr val="000000"/>
                </a:solidFill>
                <a:latin typeface="Calibri"/>
                <a:cs typeface="Calibri"/>
              </a:rPr>
              <a:t>The </a:t>
            </a:r>
            <a:r>
              <a:rPr lang="en-GB" sz="1100" dirty="0"/>
              <a:t>largest religious identity is Christianity (45.6%), followed by no religion (24.9%)</a:t>
            </a:r>
          </a:p>
          <a:p>
            <a:pPr marL="250631" indent="-250631">
              <a:buFont typeface="Arial" panose="020B0604020202020204" pitchFamily="34" charset="0"/>
              <a:buChar char="•"/>
            </a:pPr>
            <a:r>
              <a:rPr lang="en-GB" sz="1100" dirty="0"/>
              <a:t>Second highest proportion of households (69.6%) across the borough with English as their main language</a:t>
            </a:r>
          </a:p>
          <a:p>
            <a:pPr marL="250631" indent="-250631">
              <a:buFont typeface="Arial" panose="020B0604020202020204" pitchFamily="34" charset="0"/>
              <a:buChar char="•"/>
            </a:pPr>
            <a:r>
              <a:rPr lang="en-GB" sz="1100" dirty="0">
                <a:ea typeface="+mn-lt"/>
                <a:cs typeface="+mn-lt"/>
              </a:rPr>
              <a:t>After English, the top two languages spoken by children resident in Hanwell and attending Ealing state-maintained schools are Polish followed by Arabic</a:t>
            </a:r>
            <a:endParaRPr lang="en-GB" sz="1100" dirty="0"/>
          </a:p>
          <a:p>
            <a:pPr marL="250631" indent="-250631">
              <a:buFont typeface="Arial" panose="020B0604020202020204" pitchFamily="34" charset="0"/>
              <a:buChar char="•"/>
            </a:pPr>
            <a:r>
              <a:rPr lang="en-GB" sz="1100" dirty="0"/>
              <a:t>Hanwell has the joint third highest proportion (4.3%) of self-reported bad or very bad health across the borough</a:t>
            </a:r>
          </a:p>
          <a:p>
            <a:endParaRPr lang="en-GB" sz="1100" b="1" dirty="0"/>
          </a:p>
          <a:p>
            <a:endParaRPr lang="en-GB" sz="1100" b="1" dirty="0"/>
          </a:p>
          <a:p>
            <a:r>
              <a:rPr lang="en-GB" sz="1100" b="1" dirty="0"/>
              <a:t>Deprivation</a:t>
            </a:r>
          </a:p>
          <a:p>
            <a:pPr marL="250631" indent="-250631">
              <a:buFont typeface="Arial" panose="020B0604020202020204" pitchFamily="34" charset="0"/>
              <a:buChar char="•"/>
            </a:pPr>
            <a:r>
              <a:rPr lang="en-GB" sz="1100" dirty="0"/>
              <a:t>Hanwell wards have an Index of Multiple Deprivation (IMD) Score (Hobbayne 23.4; Elthorne 24.2) that is higher than the borough average (22.7). The higher the IMD score the more deprived the area. </a:t>
            </a:r>
          </a:p>
          <a:p>
            <a:pPr marL="250631" indent="-250631">
              <a:buFont typeface="Arial" panose="020B0604020202020204" pitchFamily="34" charset="0"/>
              <a:buChar char="•"/>
            </a:pPr>
            <a:r>
              <a:rPr lang="en-GB" sz="1100" dirty="0"/>
              <a:t>4 out of 17 LSOAs* in Hanwell are in the most deprived 20%. Hanwell has the 3</a:t>
            </a:r>
            <a:r>
              <a:rPr lang="en-GB" sz="1100" baseline="30000" dirty="0"/>
              <a:t>rd</a:t>
            </a:r>
            <a:r>
              <a:rPr lang="en-GB" sz="1100" dirty="0"/>
              <a:t> highest proportion of the most deprived LSOAs across the seven towns (23.5%)</a:t>
            </a:r>
          </a:p>
          <a:p>
            <a:pPr marL="250631" indent="-250631">
              <a:buFont typeface="Arial" panose="020B0604020202020204" pitchFamily="34" charset="0"/>
              <a:buChar char="•"/>
            </a:pPr>
            <a:r>
              <a:rPr lang="en-GB" sz="1100" dirty="0"/>
              <a:t>Hanwell has the third highest proportion (15.7%) of residents living in income-deprived households across the seven towns</a:t>
            </a:r>
          </a:p>
        </p:txBody>
      </p:sp>
      <p:sp>
        <p:nvSpPr>
          <p:cNvPr id="8" name="TextBox 7">
            <a:extLst>
              <a:ext uri="{FF2B5EF4-FFF2-40B4-BE49-F238E27FC236}">
                <a16:creationId xmlns:a16="http://schemas.microsoft.com/office/drawing/2014/main" id="{80D390BD-E34C-AB4A-5A50-B92B0A9FB219}"/>
              </a:ext>
            </a:extLst>
          </p:cNvPr>
          <p:cNvSpPr txBox="1"/>
          <p:nvPr/>
        </p:nvSpPr>
        <p:spPr>
          <a:xfrm>
            <a:off x="774700" y="6961693"/>
            <a:ext cx="8153400" cy="461665"/>
          </a:xfrm>
          <a:prstGeom prst="rect">
            <a:avLst/>
          </a:prstGeom>
          <a:noFill/>
        </p:spPr>
        <p:txBody>
          <a:bodyPr wrap="square" rtlCol="0">
            <a:spAutoFit/>
          </a:bodyPr>
          <a:lstStyle/>
          <a:p>
            <a:r>
              <a:rPr lang="en-GB" sz="800" dirty="0"/>
              <a:t>*Lower Layer Super Output Area (LSOA) is a geographic area designed to improve the reporting of small area statistics in England and Wales. LSOAs have an average population of 1500 people or 650 households and there are 196 LSOAs in Ealing.</a:t>
            </a:r>
          </a:p>
          <a:p>
            <a:endParaRPr lang="en-GB" sz="800" dirty="0"/>
          </a:p>
        </p:txBody>
      </p:sp>
      <p:graphicFrame>
        <p:nvGraphicFramePr>
          <p:cNvPr id="5" name="object 2">
            <a:extLst>
              <a:ext uri="{FF2B5EF4-FFF2-40B4-BE49-F238E27FC236}">
                <a16:creationId xmlns:a16="http://schemas.microsoft.com/office/drawing/2014/main" id="{3B8D2C6D-C1E5-7BA2-E287-31ADC0975C3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16890829"/>
              </p:ext>
            </p:extLst>
          </p:nvPr>
        </p:nvGraphicFramePr>
        <p:xfrm>
          <a:off x="642" y="370324"/>
          <a:ext cx="10683524" cy="407268"/>
        </p:xfrm>
        <a:graphic>
          <a:graphicData uri="http://schemas.openxmlformats.org/drawingml/2006/table">
            <a:tbl>
              <a:tblPr firstRow="1" bandRow="1">
                <a:tableStyleId>{2D5ABB26-0587-4C30-8999-92F81FD0307C}</a:tableStyleId>
              </a:tblPr>
              <a:tblGrid>
                <a:gridCol w="2670881">
                  <a:extLst>
                    <a:ext uri="{9D8B030D-6E8A-4147-A177-3AD203B41FA5}">
                      <a16:colId xmlns:a16="http://schemas.microsoft.com/office/drawing/2014/main" val="2910917662"/>
                    </a:ext>
                  </a:extLst>
                </a:gridCol>
                <a:gridCol w="2670881">
                  <a:extLst>
                    <a:ext uri="{9D8B030D-6E8A-4147-A177-3AD203B41FA5}">
                      <a16:colId xmlns:a16="http://schemas.microsoft.com/office/drawing/2014/main" val="20000"/>
                    </a:ext>
                  </a:extLst>
                </a:gridCol>
                <a:gridCol w="2670881">
                  <a:extLst>
                    <a:ext uri="{9D8B030D-6E8A-4147-A177-3AD203B41FA5}">
                      <a16:colId xmlns:a16="http://schemas.microsoft.com/office/drawing/2014/main" val="1918864384"/>
                    </a:ext>
                  </a:extLst>
                </a:gridCol>
                <a:gridCol w="2670881">
                  <a:extLst>
                    <a:ext uri="{9D8B030D-6E8A-4147-A177-3AD203B41FA5}">
                      <a16:colId xmlns:a16="http://schemas.microsoft.com/office/drawing/2014/main" val="3561227695"/>
                    </a:ext>
                  </a:extLst>
                </a:gridCol>
              </a:tblGrid>
              <a:tr h="407268">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6A4E0843-550A-045D-3D88-F9A5435ACEE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6012824"/>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09724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Hanwell: Health Profile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5CDF6887-B9DE-95B6-391B-DEB00B3A5866}"/>
              </a:ext>
            </a:extLst>
          </p:cNvPr>
          <p:cNvSpPr txBox="1"/>
          <p:nvPr/>
        </p:nvSpPr>
        <p:spPr>
          <a:xfrm>
            <a:off x="774700" y="1876425"/>
            <a:ext cx="9372600" cy="3477875"/>
          </a:xfrm>
          <a:prstGeom prst="rect">
            <a:avLst/>
          </a:prstGeom>
          <a:noFill/>
        </p:spPr>
        <p:txBody>
          <a:bodyPr wrap="square">
            <a:spAutoFit/>
          </a:bodyPr>
          <a:lstStyle/>
          <a:p>
            <a:r>
              <a:rPr lang="en-GB" sz="1100" b="1" dirty="0"/>
              <a:t>Life expectancy and deaths</a:t>
            </a:r>
          </a:p>
          <a:p>
            <a:pPr marL="250631" indent="-250631">
              <a:buFont typeface="Arial" panose="020B0604020202020204" pitchFamily="34" charset="0"/>
              <a:buChar char="•"/>
            </a:pPr>
            <a:r>
              <a:rPr lang="en-GB" sz="1100" dirty="0"/>
              <a:t>The life expectancy of men and women living in Elthorne ward (78.6 years for men; 82.2 years for women) is lower than the Ealing average (80.3 years for men; 84.4 years for women). Men living in Hobbayne live on average 3.5 years longer than men living in Elthorne; women living in Hobbayne live on average 3.3 years longer than women living in Elthorne</a:t>
            </a:r>
          </a:p>
          <a:p>
            <a:pPr marL="250631" indent="-250631">
              <a:buFont typeface="Arial" panose="020B0604020202020204" pitchFamily="34" charset="0"/>
              <a:buChar char="•"/>
            </a:pPr>
            <a:r>
              <a:rPr lang="en-GB" sz="1100" dirty="0"/>
              <a:t>The rate of preventable deaths is 6.3% higher than the England average</a:t>
            </a:r>
            <a:endParaRPr lang="en-GB" sz="1100" dirty="0">
              <a:solidFill>
                <a:srgbClr val="FF0000"/>
              </a:solidFill>
            </a:endParaRPr>
          </a:p>
          <a:p>
            <a:pPr marL="250631" indent="-250631">
              <a:buFont typeface="Arial" panose="020B0604020202020204" pitchFamily="34" charset="0"/>
              <a:buChar char="•"/>
            </a:pPr>
            <a:r>
              <a:rPr lang="en-GB" sz="1100" dirty="0"/>
              <a:t>Second highest rate of deaths involving Covid across the seven towns</a:t>
            </a:r>
            <a:endParaRPr lang="en-GB" sz="1100" b="1" dirty="0"/>
          </a:p>
          <a:p>
            <a:endParaRPr lang="en-GB" sz="1100" dirty="0"/>
          </a:p>
          <a:p>
            <a:r>
              <a:rPr lang="en-GB" sz="1100" b="1" dirty="0"/>
              <a:t>Prevalence of long-term conditions in adults 18+*</a:t>
            </a:r>
          </a:p>
          <a:p>
            <a:pPr marL="250631" indent="-250631">
              <a:buFont typeface="Arial" panose="020B0604020202020204" pitchFamily="34" charset="0"/>
              <a:buChar char="•"/>
            </a:pPr>
            <a:r>
              <a:rPr lang="en-GB" sz="1100" dirty="0"/>
              <a:t>Third lowest rate of obesity in the borough. </a:t>
            </a:r>
            <a:r>
              <a:rPr kumimoji="0" lang="en-GB" sz="1100" b="0" i="0" u="none" strike="noStrike" kern="1200" cap="none" spc="0" normalizeH="0" baseline="0" noProof="0" dirty="0">
                <a:ln>
                  <a:noFill/>
                </a:ln>
                <a:effectLst/>
                <a:uLnTx/>
                <a:uFillTx/>
                <a:latin typeface="Calibri"/>
                <a:ea typeface="+mn-ea"/>
                <a:cs typeface="+mn-cs"/>
              </a:rPr>
              <a:t>The highest rates are in the Black Caribbean, Other Black and Pakistani populations – all significantly higher than the Hanwell average</a:t>
            </a:r>
            <a:endParaRPr lang="en-GB" sz="1100" dirty="0"/>
          </a:p>
          <a:p>
            <a:pPr marL="250631" indent="-250631" defTabSz="802020">
              <a:buFont typeface="Arial" panose="020B0604020202020204" pitchFamily="34" charset="0"/>
              <a:buChar char="•"/>
              <a:defRPr/>
            </a:pPr>
            <a:r>
              <a:rPr lang="en-GB" sz="1100" dirty="0"/>
              <a:t>Third lowest rate of diabetes in the borough. The highest rates are in the Indian, Pakistani, Black Caribbean and Other Asian populations, </a:t>
            </a:r>
            <a:r>
              <a:rPr kumimoji="0" lang="en-GB" sz="1100" b="0" i="0" u="none" strike="noStrike" kern="1200" cap="none" spc="0" normalizeH="0" baseline="0" noProof="0" dirty="0">
                <a:ln>
                  <a:noFill/>
                </a:ln>
                <a:effectLst/>
                <a:uLnTx/>
                <a:uFillTx/>
                <a:latin typeface="Calibri"/>
                <a:ea typeface="+mn-ea"/>
                <a:cs typeface="+mn-cs"/>
              </a:rPr>
              <a:t>all significantly higher than the Hanwell average</a:t>
            </a:r>
            <a:endParaRPr lang="en-GB" sz="1100" dirty="0"/>
          </a:p>
          <a:p>
            <a:pPr marL="250631" indent="-250631" defTabSz="802020">
              <a:buFont typeface="Arial" panose="020B0604020202020204" pitchFamily="34" charset="0"/>
              <a:buChar char="•"/>
              <a:defRPr/>
            </a:pPr>
            <a:r>
              <a:rPr lang="en-GB" sz="1100" dirty="0">
                <a:latin typeface="Calibri"/>
              </a:rPr>
              <a:t>Third lowest rate of hypertension in the borough. The highest rate is amongst residents of Black Caribbean ethnicity, nearly double the Hanwell average </a:t>
            </a:r>
          </a:p>
          <a:p>
            <a:pPr marL="250631" indent="-250631" defTabSz="802020">
              <a:buFont typeface="Arial" panose="020B0604020202020204" pitchFamily="34" charset="0"/>
              <a:buChar char="•"/>
              <a:defRPr/>
            </a:pPr>
            <a:r>
              <a:rPr lang="en-GB" sz="1100" dirty="0">
                <a:latin typeface="Calibri"/>
              </a:rPr>
              <a:t>Highest rate of depression in the borough, 1.2 times the Ealing average</a:t>
            </a:r>
          </a:p>
          <a:p>
            <a:pPr marL="250631" indent="-250631" defTabSz="802020">
              <a:buFont typeface="Arial" panose="020B0604020202020204" pitchFamily="34" charset="0"/>
              <a:buChar char="•"/>
              <a:defRPr/>
            </a:pPr>
            <a:endParaRPr lang="en-GB" sz="1100" dirty="0">
              <a:latin typeface="Calibri"/>
            </a:endParaRPr>
          </a:p>
          <a:p>
            <a:r>
              <a:rPr lang="en-GB" sz="1100" b="1" dirty="0"/>
              <a:t>Other health indicators</a:t>
            </a:r>
          </a:p>
          <a:p>
            <a:pPr marL="250631" indent="-250631">
              <a:buFont typeface="Arial" panose="020B0604020202020204" pitchFamily="34" charset="0"/>
              <a:buChar char="•"/>
            </a:pPr>
            <a:r>
              <a:rPr lang="en-GB" sz="1100" dirty="0"/>
              <a:t>Emergency hospital admissions for all causes, all ages, is approximately 17% higher than the England average</a:t>
            </a:r>
          </a:p>
          <a:p>
            <a:pPr marL="250631" indent="-250631">
              <a:buFont typeface="Arial" panose="020B0604020202020204" pitchFamily="34" charset="0"/>
              <a:buChar char="•"/>
            </a:pPr>
            <a:r>
              <a:rPr lang="en-GB" sz="1100" dirty="0"/>
              <a:t>Hospital admissions for conditions attributable to alcohol is 18.6% higher than the England average (England: 100 and Ealing borough: 108.2)</a:t>
            </a:r>
          </a:p>
          <a:p>
            <a:pPr marL="250631" indent="-250631">
              <a:buFont typeface="Arial" panose="020B0604020202020204" pitchFamily="34" charset="0"/>
              <a:buChar char="•"/>
            </a:pPr>
            <a:r>
              <a:rPr lang="en-GB" sz="1100" dirty="0"/>
              <a:t>The rates of overweight and obesity in Reception (19.9%) and Year 6 children (34.9%) are lower than the Ealing average (21.1% reception; 39.2% Year 6)</a:t>
            </a:r>
          </a:p>
          <a:p>
            <a:pPr defTabSz="802020">
              <a:defRPr/>
            </a:pPr>
            <a:endParaRPr lang="en-GB" sz="1100" dirty="0">
              <a:latin typeface="Calibri"/>
            </a:endParaRPr>
          </a:p>
        </p:txBody>
      </p:sp>
      <p:sp>
        <p:nvSpPr>
          <p:cNvPr id="3" name="TextBox 2">
            <a:extLst>
              <a:ext uri="{FF2B5EF4-FFF2-40B4-BE49-F238E27FC236}">
                <a16:creationId xmlns:a16="http://schemas.microsoft.com/office/drawing/2014/main" id="{FA5E3C96-9953-EF7E-A143-4EC1977CA807}"/>
              </a:ext>
            </a:extLst>
          </p:cNvPr>
          <p:cNvSpPr txBox="1"/>
          <p:nvPr/>
        </p:nvSpPr>
        <p:spPr>
          <a:xfrm>
            <a:off x="746162" y="5571009"/>
            <a:ext cx="6019800" cy="230832"/>
          </a:xfrm>
          <a:prstGeom prst="rect">
            <a:avLst/>
          </a:prstGeom>
          <a:noFill/>
        </p:spPr>
        <p:txBody>
          <a:bodyPr wrap="square" rtlCol="0">
            <a:spAutoFit/>
          </a:bodyPr>
          <a:lstStyle/>
          <a:p>
            <a:r>
              <a:rPr lang="en-GB" sz="900" dirty="0"/>
              <a:t>*data relates to number of people diagnosed.</a:t>
            </a:r>
          </a:p>
        </p:txBody>
      </p:sp>
      <p:graphicFrame>
        <p:nvGraphicFramePr>
          <p:cNvPr id="6" name="object 2">
            <a:extLst>
              <a:ext uri="{FF2B5EF4-FFF2-40B4-BE49-F238E27FC236}">
                <a16:creationId xmlns:a16="http://schemas.microsoft.com/office/drawing/2014/main" id="{3A80F831-F7DE-1C5C-3759-F1FD29E694C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8849827"/>
              </p:ext>
            </p:extLst>
          </p:nvPr>
        </p:nvGraphicFramePr>
        <p:xfrm>
          <a:off x="642" y="370324"/>
          <a:ext cx="10683524" cy="407268"/>
        </p:xfrm>
        <a:graphic>
          <a:graphicData uri="http://schemas.openxmlformats.org/drawingml/2006/table">
            <a:tbl>
              <a:tblPr firstRow="1" bandRow="1">
                <a:tableStyleId>{2D5ABB26-0587-4C30-8999-92F81FD0307C}</a:tableStyleId>
              </a:tblPr>
              <a:tblGrid>
                <a:gridCol w="2670881">
                  <a:extLst>
                    <a:ext uri="{9D8B030D-6E8A-4147-A177-3AD203B41FA5}">
                      <a16:colId xmlns:a16="http://schemas.microsoft.com/office/drawing/2014/main" val="2910917662"/>
                    </a:ext>
                  </a:extLst>
                </a:gridCol>
                <a:gridCol w="2670881">
                  <a:extLst>
                    <a:ext uri="{9D8B030D-6E8A-4147-A177-3AD203B41FA5}">
                      <a16:colId xmlns:a16="http://schemas.microsoft.com/office/drawing/2014/main" val="20000"/>
                    </a:ext>
                  </a:extLst>
                </a:gridCol>
                <a:gridCol w="2670881">
                  <a:extLst>
                    <a:ext uri="{9D8B030D-6E8A-4147-A177-3AD203B41FA5}">
                      <a16:colId xmlns:a16="http://schemas.microsoft.com/office/drawing/2014/main" val="1918864384"/>
                    </a:ext>
                  </a:extLst>
                </a:gridCol>
                <a:gridCol w="2670881">
                  <a:extLst>
                    <a:ext uri="{9D8B030D-6E8A-4147-A177-3AD203B41FA5}">
                      <a16:colId xmlns:a16="http://schemas.microsoft.com/office/drawing/2014/main" val="3561227695"/>
                    </a:ext>
                  </a:extLst>
                </a:gridCol>
              </a:tblGrid>
              <a:tr h="407268">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5" name="object 2">
            <a:extLst>
              <a:ext uri="{FF2B5EF4-FFF2-40B4-BE49-F238E27FC236}">
                <a16:creationId xmlns:a16="http://schemas.microsoft.com/office/drawing/2014/main" id="{9F02D87B-1588-DCFE-3F78-234D3BE7427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307483035"/>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0025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Hanwell: The Wider Determinants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43EC833-74A3-4A16-5243-6BD4C6955E6E}"/>
              </a:ext>
            </a:extLst>
          </p:cNvPr>
          <p:cNvSpPr txBox="1"/>
          <p:nvPr/>
        </p:nvSpPr>
        <p:spPr>
          <a:xfrm>
            <a:off x="196409" y="1865380"/>
            <a:ext cx="9959593" cy="3477875"/>
          </a:xfrm>
          <a:prstGeom prst="rect">
            <a:avLst/>
          </a:prstGeom>
          <a:noFill/>
        </p:spPr>
        <p:txBody>
          <a:bodyPr wrap="square">
            <a:spAutoFit/>
          </a:bodyPr>
          <a:lstStyle/>
          <a:p>
            <a:r>
              <a:rPr lang="en-GB" sz="1100" b="1" dirty="0"/>
              <a:t>Income &amp; Unemployment</a:t>
            </a:r>
            <a:endParaRPr lang="en-GB" sz="1100" b="1" dirty="0">
              <a:solidFill>
                <a:srgbClr val="FF0000"/>
              </a:solidFill>
            </a:endParaRPr>
          </a:p>
          <a:p>
            <a:pPr marL="250631" indent="-250631">
              <a:buFont typeface="Arial" panose="020B0604020202020204" pitchFamily="34" charset="0"/>
              <a:buChar char="•"/>
            </a:pPr>
            <a:r>
              <a:rPr lang="en-GB" sz="1100" dirty="0"/>
              <a:t>Median household income estimates per year range across Hanwell wards from £31,543 in Hobbayne to £37,394 in Elthorne (Ealing borough - £34,491; London - £36,427; UK - £32,400)</a:t>
            </a:r>
          </a:p>
          <a:p>
            <a:pPr marL="250631" indent="-250631">
              <a:buFont typeface="Arial" panose="020B0604020202020204" pitchFamily="34" charset="0"/>
              <a:buChar char="•"/>
            </a:pPr>
            <a:r>
              <a:rPr lang="en-GB" sz="1100" dirty="0"/>
              <a:t>Third highest proportion (8.9%)of the working age population claiming out of work benefit across the 7 towns </a:t>
            </a:r>
          </a:p>
          <a:p>
            <a:pPr marL="250631" indent="-250631">
              <a:buFont typeface="Arial" panose="020B0604020202020204" pitchFamily="34" charset="0"/>
              <a:buChar char="•"/>
            </a:pPr>
            <a:r>
              <a:rPr lang="en-GB" sz="1100" dirty="0"/>
              <a:t>Second highest rate of long-term unemployed in the working age population (4.1 per 1,000) across the borough</a:t>
            </a:r>
          </a:p>
          <a:p>
            <a:endParaRPr lang="en-GB" sz="1100" b="1" dirty="0"/>
          </a:p>
          <a:p>
            <a:r>
              <a:rPr lang="en-GB" sz="1100" b="1" dirty="0"/>
              <a:t>Housing</a:t>
            </a:r>
          </a:p>
          <a:p>
            <a:pPr marL="150379" indent="-150379">
              <a:buFont typeface="Arial" panose="020B0604020202020204" pitchFamily="34" charset="0"/>
              <a:buChar char="•"/>
            </a:pPr>
            <a:r>
              <a:rPr lang="en-GB" sz="1100" dirty="0"/>
              <a:t>Second lowest number of households (11,684) across the seven towns; of these, 47% are owner occupied, 28.1% are privately rented, 22.2% are socially rented, 2.4% are in shared ownership, and 0.4% live rent free</a:t>
            </a:r>
          </a:p>
          <a:p>
            <a:pPr marL="150379" indent="-150379">
              <a:buFont typeface="Arial" panose="020B0604020202020204" pitchFamily="34" charset="0"/>
              <a:buChar char="•"/>
            </a:pPr>
            <a:endParaRPr lang="en-GB" sz="1100" dirty="0"/>
          </a:p>
          <a:p>
            <a:r>
              <a:rPr lang="en-GB" sz="1100" b="1" dirty="0"/>
              <a:t>Education</a:t>
            </a:r>
          </a:p>
          <a:p>
            <a:pPr marL="150379" indent="-150379">
              <a:buFont typeface="Arial" panose="020B0604020202020204" pitchFamily="34" charset="0"/>
              <a:buChar char="•"/>
            </a:pPr>
            <a:r>
              <a:rPr lang="en-GB" sz="1100" dirty="0"/>
              <a:t>Second lowest proportion of children (23.6%) eligible for Free School Meals across the seven towns</a:t>
            </a:r>
          </a:p>
          <a:p>
            <a:pPr marL="150379" indent="-150379">
              <a:buFont typeface="Arial" panose="020B0604020202020204" pitchFamily="34" charset="0"/>
              <a:buChar char="•"/>
            </a:pPr>
            <a:r>
              <a:rPr lang="en-GB" sz="1100" dirty="0"/>
              <a:t>Second highest proportion of children achieving a good level of development at the end of reception, and forth highest proportion of pupils achieving expected standard in Reading Writing Maths at Key Stage 2 across the 7 towns</a:t>
            </a:r>
          </a:p>
          <a:p>
            <a:endParaRPr lang="en-GB" sz="1100" b="1" dirty="0"/>
          </a:p>
          <a:p>
            <a:r>
              <a:rPr lang="en-GB" sz="1100" b="1" dirty="0"/>
              <a:t>Crime</a:t>
            </a:r>
          </a:p>
          <a:p>
            <a:pPr marL="150379" indent="-150379">
              <a:buFont typeface="Arial" panose="020B0604020202020204" pitchFamily="34" charset="0"/>
              <a:buChar char="•"/>
            </a:pPr>
            <a:r>
              <a:rPr lang="en-GB" sz="1100" dirty="0"/>
              <a:t>There were 2,232 total notifiable offences (TNO) in Hanwell in 2022. The TNO rate is lower than the Ealing average </a:t>
            </a:r>
          </a:p>
          <a:p>
            <a:pPr marL="150379" indent="-150379">
              <a:buFont typeface="Arial" panose="020B0604020202020204" pitchFamily="34" charset="0"/>
              <a:buChar char="•"/>
            </a:pPr>
            <a:r>
              <a:rPr lang="en-GB" sz="1100" dirty="0"/>
              <a:t>There were 58 domestic abuse offences (DAO) in Hanwell in 2022. The DAO rate is lower than the Ealing average </a:t>
            </a:r>
            <a:endParaRPr lang="en-GB" sz="1100" dirty="0">
              <a:highlight>
                <a:srgbClr val="00FF00"/>
              </a:highlight>
            </a:endParaRPr>
          </a:p>
          <a:p>
            <a:pPr marL="150379" indent="-150379">
              <a:buFont typeface="Arial" panose="020B0604020202020204" pitchFamily="34" charset="0"/>
              <a:buChar char="•"/>
            </a:pPr>
            <a:endParaRPr lang="en-GB" sz="1100" dirty="0"/>
          </a:p>
          <a:p>
            <a:endParaRPr lang="en-GB" sz="1100" dirty="0"/>
          </a:p>
        </p:txBody>
      </p:sp>
      <p:graphicFrame>
        <p:nvGraphicFramePr>
          <p:cNvPr id="5" name="object 2">
            <a:extLst>
              <a:ext uri="{FF2B5EF4-FFF2-40B4-BE49-F238E27FC236}">
                <a16:creationId xmlns:a16="http://schemas.microsoft.com/office/drawing/2014/main" id="{8D7A287C-4860-3C12-4F43-6CA977DB58B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47520983"/>
              </p:ext>
            </p:extLst>
          </p:nvPr>
        </p:nvGraphicFramePr>
        <p:xfrm>
          <a:off x="642" y="370324"/>
          <a:ext cx="10683524" cy="407268"/>
        </p:xfrm>
        <a:graphic>
          <a:graphicData uri="http://schemas.openxmlformats.org/drawingml/2006/table">
            <a:tbl>
              <a:tblPr firstRow="1" bandRow="1">
                <a:tableStyleId>{2D5ABB26-0587-4C30-8999-92F81FD0307C}</a:tableStyleId>
              </a:tblPr>
              <a:tblGrid>
                <a:gridCol w="2670881">
                  <a:extLst>
                    <a:ext uri="{9D8B030D-6E8A-4147-A177-3AD203B41FA5}">
                      <a16:colId xmlns:a16="http://schemas.microsoft.com/office/drawing/2014/main" val="2910917662"/>
                    </a:ext>
                  </a:extLst>
                </a:gridCol>
                <a:gridCol w="2670881">
                  <a:extLst>
                    <a:ext uri="{9D8B030D-6E8A-4147-A177-3AD203B41FA5}">
                      <a16:colId xmlns:a16="http://schemas.microsoft.com/office/drawing/2014/main" val="20000"/>
                    </a:ext>
                  </a:extLst>
                </a:gridCol>
                <a:gridCol w="2670881">
                  <a:extLst>
                    <a:ext uri="{9D8B030D-6E8A-4147-A177-3AD203B41FA5}">
                      <a16:colId xmlns:a16="http://schemas.microsoft.com/office/drawing/2014/main" val="1918864384"/>
                    </a:ext>
                  </a:extLst>
                </a:gridCol>
                <a:gridCol w="2670881">
                  <a:extLst>
                    <a:ext uri="{9D8B030D-6E8A-4147-A177-3AD203B41FA5}">
                      <a16:colId xmlns:a16="http://schemas.microsoft.com/office/drawing/2014/main" val="3561227695"/>
                    </a:ext>
                  </a:extLst>
                </a:gridCol>
              </a:tblGrid>
              <a:tr h="407268">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0B512628-503F-D92B-DE21-FC04E3D9B3A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08506728"/>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97507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NORTHOLT</a:t>
            </a:r>
          </a:p>
        </p:txBody>
      </p:sp>
      <p:pic>
        <p:nvPicPr>
          <p:cNvPr id="11" name="Picture 10" descr="A women smiling at the camera by a bus stop&#10;">
            <a:extLst>
              <a:ext uri="{FF2B5EF4-FFF2-40B4-BE49-F238E27FC236}">
                <a16:creationId xmlns:a16="http://schemas.microsoft.com/office/drawing/2014/main" id="{08E758BC-2366-FE7D-C501-6611729D750D}"/>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153732" y="1424978"/>
            <a:ext cx="4155553" cy="2710609"/>
          </a:xfrm>
          <a:prstGeom prst="rect">
            <a:avLst/>
          </a:prstGeom>
        </p:spPr>
      </p:pic>
      <p:pic>
        <p:nvPicPr>
          <p:cNvPr id="4" name="Picture 3" descr="two people walking on a hill &#10;">
            <a:extLst>
              <a:ext uri="{FF2B5EF4-FFF2-40B4-BE49-F238E27FC236}">
                <a16:creationId xmlns:a16="http://schemas.microsoft.com/office/drawing/2014/main" id="{03E20397-4570-0084-E736-2650B7A5EC4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384116" y="1424978"/>
            <a:ext cx="4062410" cy="2710608"/>
          </a:xfrm>
          <a:prstGeom prst="rect">
            <a:avLst/>
          </a:prstGeom>
        </p:spPr>
      </p:pic>
      <p:pic>
        <p:nvPicPr>
          <p:cNvPr id="8" name="Picture 7" descr="A family walking on a sidewalk&#10;">
            <a:extLst>
              <a:ext uri="{FF2B5EF4-FFF2-40B4-BE49-F238E27FC236}">
                <a16:creationId xmlns:a16="http://schemas.microsoft.com/office/drawing/2014/main" id="{9414762E-A9F6-0965-458C-42BD0AC2055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153734" y="4220982"/>
            <a:ext cx="4155552" cy="2733238"/>
          </a:xfrm>
          <a:prstGeom prst="rect">
            <a:avLst/>
          </a:prstGeom>
        </p:spPr>
      </p:pic>
      <p:pic>
        <p:nvPicPr>
          <p:cNvPr id="12" name="Picture 11" descr="A boy holding a large watermelon&#10;&#10;">
            <a:extLst>
              <a:ext uri="{FF2B5EF4-FFF2-40B4-BE49-F238E27FC236}">
                <a16:creationId xmlns:a16="http://schemas.microsoft.com/office/drawing/2014/main" id="{A9A50EFA-35DC-82B5-93E9-BE8F42F42AF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384116" y="4220982"/>
            <a:ext cx="4062410" cy="2733239"/>
          </a:xfrm>
          <a:prstGeom prst="rect">
            <a:avLst/>
          </a:prstGeom>
        </p:spPr>
      </p:pic>
      <p:graphicFrame>
        <p:nvGraphicFramePr>
          <p:cNvPr id="2" name="object 2">
            <a:extLst>
              <a:ext uri="{FF2B5EF4-FFF2-40B4-BE49-F238E27FC236}">
                <a16:creationId xmlns:a16="http://schemas.microsoft.com/office/drawing/2014/main" id="{07C64864-1E16-8E6D-87A0-0779B73996D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26944489"/>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13" name="object 2">
            <a:extLst>
              <a:ext uri="{FF2B5EF4-FFF2-40B4-BE49-F238E27FC236}">
                <a16:creationId xmlns:a16="http://schemas.microsoft.com/office/drawing/2014/main" id="{556E9BBA-CA34-9F1D-526A-D7B54255CC3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58008325"/>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53779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Northolt: Key Statistics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5122" name="3BDF4F9B-2419-4B5E-9963-58CBA7FD7FC5" descr="Northolt key statistics&#10;&#10;There are 34,068 residents living in Northolt.&#10;After white British, residents of Indian ethnic origin are the second largest population in Northolt, followed by Black Caribbean residents.&#10;After English, the top two languages spoken by children resident in Northolt and attending Ealing State maintained schools are Arabic followed by Polish.&#10;Northolt has the highest proportion of most deprived L.S.O.A.s across the seven towns (38.9 percent).&#10;Highest proportion (9.6 percent) of working age population claiming out of work benefit across the 7 towns.&#10;Highest rate of long term unemployment in the working age population (5.1 per 1000) across the borough.&#10;Highest proportion of children (35.3 percent) eligible for free school meals in the borough.&#10;Highest rate of obesity in adults across the 7 towns (1.3 times the Ealing average).">
            <a:extLst>
              <a:ext uri="{FF2B5EF4-FFF2-40B4-BE49-F238E27FC236}">
                <a16:creationId xmlns:a16="http://schemas.microsoft.com/office/drawing/2014/main" id="{D52B07B0-4239-BE3C-B2F4-6C5D344DED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88" b="5140"/>
          <a:stretch/>
        </p:blipFill>
        <p:spPr bwMode="auto">
          <a:xfrm>
            <a:off x="354841" y="1574555"/>
            <a:ext cx="9983718" cy="57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a:extLst>
              <a:ext uri="{FF2B5EF4-FFF2-40B4-BE49-F238E27FC236}">
                <a16:creationId xmlns:a16="http://schemas.microsoft.com/office/drawing/2014/main" id="{45B04B05-E53C-AE03-7C05-825D911F2F3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163065903"/>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2" name="object 2">
            <a:extLst>
              <a:ext uri="{FF2B5EF4-FFF2-40B4-BE49-F238E27FC236}">
                <a16:creationId xmlns:a16="http://schemas.microsoft.com/office/drawing/2014/main" id="{BFBCB00D-9386-ED56-9C11-9F97456F198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50419031"/>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2590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Northolt: Population Overview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36DC50B0-2A0C-2D81-381A-FC1210242B21}"/>
              </a:ext>
            </a:extLst>
          </p:cNvPr>
          <p:cNvSpPr txBox="1"/>
          <p:nvPr/>
        </p:nvSpPr>
        <p:spPr>
          <a:xfrm>
            <a:off x="774700" y="2105025"/>
            <a:ext cx="9613900" cy="2800767"/>
          </a:xfrm>
          <a:prstGeom prst="rect">
            <a:avLst/>
          </a:prstGeom>
          <a:noFill/>
        </p:spPr>
        <p:txBody>
          <a:bodyPr wrap="square" lIns="91440" tIns="45720" rIns="91440" bIns="45720" anchor="t">
            <a:spAutoFit/>
          </a:bodyPr>
          <a:lstStyle/>
          <a:p>
            <a:r>
              <a:rPr lang="en-GB" sz="1100" b="1" dirty="0"/>
              <a:t>Population</a:t>
            </a:r>
          </a:p>
          <a:p>
            <a:pPr marL="250190" indent="-250190">
              <a:buFont typeface="Arial" panose="020B0604020202020204" pitchFamily="34" charset="0"/>
              <a:buChar char="•"/>
            </a:pPr>
            <a:r>
              <a:rPr lang="en-GB" sz="1100" dirty="0">
                <a:solidFill>
                  <a:srgbClr val="000000"/>
                </a:solidFill>
                <a:latin typeface="Calibri"/>
                <a:cs typeface="Calibri"/>
              </a:rPr>
              <a:t>There are </a:t>
            </a:r>
            <a:r>
              <a:rPr kumimoji="0" lang="en-GB" sz="1100" b="0" i="0" u="none" strike="noStrike" kern="1200" cap="none" spc="0" normalizeH="0" baseline="0" noProof="0" dirty="0">
                <a:ln>
                  <a:noFill/>
                </a:ln>
                <a:solidFill>
                  <a:srgbClr val="000000"/>
                </a:solidFill>
                <a:effectLst/>
                <a:uLnTx/>
                <a:uFillTx/>
                <a:latin typeface="Calibri"/>
                <a:ea typeface="+mn-ea"/>
                <a:cs typeface="+mn-cs"/>
              </a:rPr>
              <a:t>34,068</a:t>
            </a:r>
            <a:r>
              <a:rPr lang="en-GB" sz="1100" dirty="0">
                <a:solidFill>
                  <a:srgbClr val="000000"/>
                </a:solidFill>
                <a:latin typeface="Calibri"/>
                <a:cs typeface="Calibri"/>
              </a:rPr>
              <a:t> residents living in Northolt</a:t>
            </a:r>
          </a:p>
          <a:p>
            <a:pPr marL="250190" indent="-250190">
              <a:buFont typeface="Arial" panose="020B0604020202020204" pitchFamily="34" charset="0"/>
              <a:buChar char="•"/>
            </a:pPr>
            <a:r>
              <a:rPr lang="en-GB" sz="1100" dirty="0"/>
              <a:t>Residents identifying as Asian/Asian British make up the largest proportion (28%) of the Northolt population </a:t>
            </a:r>
          </a:p>
          <a:p>
            <a:pPr marL="250190" indent="-250190">
              <a:buFont typeface="Arial" panose="020B0604020202020204" pitchFamily="34" charset="0"/>
              <a:buChar char="•"/>
            </a:pPr>
            <a:r>
              <a:rPr lang="en-GB" sz="1100" dirty="0"/>
              <a:t>Northolt has the highest proportion of Black/Black British population (17.3%) and 3</a:t>
            </a:r>
            <a:r>
              <a:rPr lang="en-GB" sz="1100" baseline="30000" dirty="0"/>
              <a:t>rd</a:t>
            </a:r>
            <a:r>
              <a:rPr lang="en-GB" sz="1100" dirty="0"/>
              <a:t> highest proportion of residents with Other ethnic heritage across the seven towns;</a:t>
            </a:r>
            <a:endParaRPr lang="en-GB" sz="1100" dirty="0">
              <a:solidFill>
                <a:srgbClr val="000000"/>
              </a:solidFill>
              <a:latin typeface="Calibri" panose="020F0502020204030204" pitchFamily="34" charset="0"/>
              <a:cs typeface="Calibri" panose="020F0502020204030204" pitchFamily="34" charset="0"/>
            </a:endParaRPr>
          </a:p>
          <a:p>
            <a:pPr marL="250631" indent="-250631">
              <a:buFont typeface="Arial" panose="020B0604020202020204" pitchFamily="34" charset="0"/>
              <a:buChar char="•"/>
            </a:pPr>
            <a:r>
              <a:rPr lang="en-GB" sz="1100" dirty="0">
                <a:solidFill>
                  <a:srgbClr val="000000"/>
                </a:solidFill>
                <a:latin typeface="Calibri"/>
                <a:cs typeface="Calibri"/>
              </a:rPr>
              <a:t>The </a:t>
            </a:r>
            <a:r>
              <a:rPr lang="en-GB" sz="1100" dirty="0"/>
              <a:t>largest religious identity is Christianity (41.2%), followed by Islam (21.8%)</a:t>
            </a:r>
          </a:p>
          <a:p>
            <a:pPr marL="250190" indent="-250190">
              <a:buFont typeface="Arial" panose="020B0604020202020204" pitchFamily="34" charset="0"/>
              <a:buChar char="•"/>
            </a:pPr>
            <a:r>
              <a:rPr lang="en-GB" sz="1100" dirty="0"/>
              <a:t>Fourth highest proportion of households (60.4%) across the borough with English as their main language</a:t>
            </a:r>
          </a:p>
          <a:p>
            <a:pPr marL="250190" indent="-250190">
              <a:buFont typeface="Arial" panose="020B0604020202020204" pitchFamily="34" charset="0"/>
              <a:buChar char="•"/>
            </a:pPr>
            <a:r>
              <a:rPr lang="en-GB" sz="1100" dirty="0">
                <a:ea typeface="+mn-lt"/>
                <a:cs typeface="+mn-lt"/>
              </a:rPr>
              <a:t>After English, the top two languages spoken by children resident in Northolt and attending Ealing state-maintained schools are Arabic followed by Polish</a:t>
            </a:r>
            <a:endParaRPr lang="en-GB" sz="1100" dirty="0">
              <a:cs typeface="Calibri"/>
            </a:endParaRPr>
          </a:p>
          <a:p>
            <a:pPr marL="250190" indent="-250190">
              <a:buFont typeface="Arial" panose="020B0604020202020204" pitchFamily="34" charset="0"/>
              <a:buChar char="•"/>
            </a:pPr>
            <a:r>
              <a:rPr lang="en-GB" sz="1100" dirty="0"/>
              <a:t>Northolt has the second highest proportion (4.7%) of self-reported bad or very bad health across the borough</a:t>
            </a:r>
            <a:endParaRPr lang="en-GB" sz="1100" dirty="0">
              <a:cs typeface="Calibri" panose="020F0502020204030204"/>
            </a:endParaRPr>
          </a:p>
          <a:p>
            <a:endParaRPr lang="en-GB" sz="1100" b="1" dirty="0"/>
          </a:p>
          <a:p>
            <a:endParaRPr lang="en-GB" sz="1100" b="1" dirty="0"/>
          </a:p>
          <a:p>
            <a:r>
              <a:rPr lang="en-GB" sz="1100" b="1" dirty="0"/>
              <a:t>Deprivation</a:t>
            </a:r>
          </a:p>
          <a:p>
            <a:pPr marL="250190" indent="-250190">
              <a:buFont typeface="Arial" panose="020B0604020202020204" pitchFamily="34" charset="0"/>
              <a:buChar char="•"/>
            </a:pPr>
            <a:r>
              <a:rPr lang="en-GB" sz="1100" dirty="0"/>
              <a:t>Northolt wards have an Index of Multiple Deprivation (IMD) Score (Mandeville 27.2; West End 33.3) that is higher than the borough average (22.7). The higher the IMD score the more deprived the area.</a:t>
            </a:r>
          </a:p>
          <a:p>
            <a:pPr marL="250190" indent="-250190">
              <a:buFont typeface="Arial" panose="020B0604020202020204" pitchFamily="34" charset="0"/>
              <a:buChar char="•"/>
            </a:pPr>
            <a:r>
              <a:rPr lang="en-GB" sz="1100" dirty="0"/>
              <a:t>7 out of 18 LSOAs* in Northolt are in the most deprived 20%. Northolt has the highest proportion of the most deprived LSOAs across the seven towns (38.9%)</a:t>
            </a:r>
            <a:endParaRPr lang="en-GB" sz="1100" dirty="0">
              <a:cs typeface="Calibri"/>
            </a:endParaRPr>
          </a:p>
          <a:p>
            <a:pPr marL="250190" indent="-250190">
              <a:buFont typeface="Arial" panose="020B0604020202020204" pitchFamily="34" charset="0"/>
              <a:buChar char="•"/>
            </a:pPr>
            <a:r>
              <a:rPr lang="en-GB" sz="1100" dirty="0"/>
              <a:t>Northolt has the highest proportion (19.2%) of residents living in income-deprived households across the seven towns</a:t>
            </a:r>
            <a:endParaRPr lang="en-GB" sz="1100" dirty="0">
              <a:cs typeface="Calibri"/>
            </a:endParaRPr>
          </a:p>
        </p:txBody>
      </p:sp>
      <p:sp>
        <p:nvSpPr>
          <p:cNvPr id="8" name="TextBox 7">
            <a:extLst>
              <a:ext uri="{FF2B5EF4-FFF2-40B4-BE49-F238E27FC236}">
                <a16:creationId xmlns:a16="http://schemas.microsoft.com/office/drawing/2014/main" id="{2059C393-5683-CBFC-D91A-ADFC1C8FCDB6}"/>
              </a:ext>
            </a:extLst>
          </p:cNvPr>
          <p:cNvSpPr txBox="1"/>
          <p:nvPr/>
        </p:nvSpPr>
        <p:spPr>
          <a:xfrm>
            <a:off x="774700" y="6961693"/>
            <a:ext cx="8153400" cy="461665"/>
          </a:xfrm>
          <a:prstGeom prst="rect">
            <a:avLst/>
          </a:prstGeom>
          <a:noFill/>
        </p:spPr>
        <p:txBody>
          <a:bodyPr wrap="square" rtlCol="0">
            <a:spAutoFit/>
          </a:bodyPr>
          <a:lstStyle/>
          <a:p>
            <a:r>
              <a:rPr lang="en-GB" sz="800" dirty="0"/>
              <a:t>*Lower Layer Super Output Area (LSOA) is a geographic area designed to improve the reporting of small area statistics in England and Wales. LSOAs have an average population of 1500 people or 650 households and there are 196 LSOAs in Ealing.</a:t>
            </a:r>
          </a:p>
          <a:p>
            <a:endParaRPr lang="en-GB" sz="800" dirty="0"/>
          </a:p>
        </p:txBody>
      </p:sp>
      <p:graphicFrame>
        <p:nvGraphicFramePr>
          <p:cNvPr id="5" name="object 2">
            <a:extLst>
              <a:ext uri="{FF2B5EF4-FFF2-40B4-BE49-F238E27FC236}">
                <a16:creationId xmlns:a16="http://schemas.microsoft.com/office/drawing/2014/main" id="{4A4E2E44-E4C6-BF13-E1D2-5B465BA57F2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64040086"/>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B7D80DB2-AA83-9406-52BD-E47DA90736F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972704463"/>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98467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Introduction</a:t>
            </a:r>
          </a:p>
        </p:txBody>
      </p:sp>
      <p:sp>
        <p:nvSpPr>
          <p:cNvPr id="5" name="TextBox 4">
            <a:extLst>
              <a:ext uri="{FF2B5EF4-FFF2-40B4-BE49-F238E27FC236}">
                <a16:creationId xmlns:a16="http://schemas.microsoft.com/office/drawing/2014/main" id="{CBC0FEEB-224B-6781-7A01-485A3EAE1737}"/>
              </a:ext>
            </a:extLst>
          </p:cNvPr>
          <p:cNvSpPr txBox="1"/>
          <p:nvPr/>
        </p:nvSpPr>
        <p:spPr>
          <a:xfrm>
            <a:off x="506986" y="2062701"/>
            <a:ext cx="2920845"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rPr>
              <a:t>Ealing residents live in one of seven towns:</a:t>
            </a:r>
            <a:endParaRPr lang="en-US" dirty="0"/>
          </a:p>
          <a:p>
            <a:endParaRPr lang="en-US" sz="1100" dirty="0">
              <a:cs typeface="Calibri"/>
            </a:endParaRPr>
          </a:p>
          <a:p>
            <a:pPr marL="228600" indent="-228600">
              <a:buAutoNum type="arabicPeriod"/>
            </a:pPr>
            <a:r>
              <a:rPr lang="en-US" sz="1100" dirty="0">
                <a:cs typeface="Calibri"/>
              </a:rPr>
              <a:t>Acton</a:t>
            </a:r>
          </a:p>
          <a:p>
            <a:pPr marL="228600" indent="-228600">
              <a:buAutoNum type="arabicPeriod"/>
            </a:pPr>
            <a:r>
              <a:rPr lang="en-US" sz="1100" dirty="0">
                <a:cs typeface="Calibri"/>
              </a:rPr>
              <a:t>Ealing Town</a:t>
            </a:r>
          </a:p>
          <a:p>
            <a:pPr marL="228600" indent="-228600">
              <a:buAutoNum type="arabicPeriod"/>
            </a:pPr>
            <a:r>
              <a:rPr lang="en-US" sz="1100" dirty="0">
                <a:cs typeface="Calibri"/>
              </a:rPr>
              <a:t>Greenford</a:t>
            </a:r>
          </a:p>
          <a:p>
            <a:pPr marL="228600" indent="-228600">
              <a:buAutoNum type="arabicPeriod"/>
            </a:pPr>
            <a:r>
              <a:rPr lang="en-US" sz="1100" dirty="0">
                <a:cs typeface="Calibri"/>
              </a:rPr>
              <a:t>Hanwell</a:t>
            </a:r>
          </a:p>
          <a:p>
            <a:pPr marL="228600" indent="-228600">
              <a:buAutoNum type="arabicPeriod"/>
            </a:pPr>
            <a:r>
              <a:rPr lang="en-US" sz="1100" dirty="0">
                <a:cs typeface="Calibri"/>
              </a:rPr>
              <a:t>Northolt</a:t>
            </a:r>
          </a:p>
          <a:p>
            <a:pPr marL="228600" indent="-228600">
              <a:buAutoNum type="arabicPeriod"/>
            </a:pPr>
            <a:r>
              <a:rPr lang="en-US" sz="1100" dirty="0">
                <a:cs typeface="Calibri"/>
              </a:rPr>
              <a:t>Perivale</a:t>
            </a:r>
          </a:p>
          <a:p>
            <a:pPr marL="228600" indent="-228600">
              <a:buAutoNum type="arabicPeriod"/>
            </a:pPr>
            <a:r>
              <a:rPr lang="en-US" sz="1100" dirty="0">
                <a:cs typeface="Calibri"/>
              </a:rPr>
              <a:t>Southall</a:t>
            </a:r>
          </a:p>
          <a:p>
            <a:endParaRPr lang="en-US" sz="1100" dirty="0">
              <a:cs typeface="Calibri"/>
            </a:endParaRPr>
          </a:p>
          <a:p>
            <a:endParaRPr lang="en-US" sz="1100" dirty="0">
              <a:cs typeface="Calibri"/>
            </a:endParaRPr>
          </a:p>
          <a:p>
            <a:r>
              <a:rPr lang="en-US" sz="1100" dirty="0">
                <a:cs typeface="Calibri"/>
              </a:rPr>
              <a:t>The map shows the boundaries of the 7 towns. </a:t>
            </a:r>
          </a:p>
          <a:p>
            <a:endParaRPr lang="en-US" sz="1100" dirty="0">
              <a:cs typeface="Calibri"/>
            </a:endParaRPr>
          </a:p>
          <a:p>
            <a:r>
              <a:rPr lang="en-US" sz="1100" dirty="0">
                <a:ea typeface="+mn-lt"/>
                <a:cs typeface="+mn-lt"/>
              </a:rPr>
              <a:t>This report provides an initial overview of health and wellbeing for each town. The aim is to build up the town level dataset over the next year. This data will be stored on the Ealing Joint Strategic Needs Assessment (JSNA) section of the Council website.</a:t>
            </a:r>
            <a:r>
              <a:rPr lang="en-US" sz="1100" dirty="0">
                <a:ea typeface="+mn-lt"/>
                <a:cs typeface="Calibri"/>
              </a:rPr>
              <a:t> This dataset will include quantitative data alongside case studies and community voice. </a:t>
            </a:r>
            <a:r>
              <a:rPr lang="en-US" sz="1100" dirty="0">
                <a:ea typeface="+mn-lt"/>
                <a:cs typeface="+mn-lt"/>
              </a:rPr>
              <a:t>Everybody, from residents to businesses to the third sector, will be able to access and use this data to better understand the inequalities, health and wellbeing of populations in Ealing at a town level.</a:t>
            </a:r>
            <a:endParaRPr lang="en-US" sz="1100" i="1" dirty="0">
              <a:ea typeface="+mn-lt"/>
              <a:cs typeface="+mn-lt"/>
            </a:endParaRPr>
          </a:p>
          <a:p>
            <a:endParaRPr lang="en-US" sz="1100" i="1" dirty="0">
              <a:ea typeface="+mn-lt"/>
              <a:cs typeface="+mn-lt"/>
            </a:endParaRPr>
          </a:p>
        </p:txBody>
      </p:sp>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620078310"/>
              </p:ext>
            </p:extLst>
          </p:nvPr>
        </p:nvGraphicFramePr>
        <p:xfrm>
          <a:off x="578" y="401510"/>
          <a:ext cx="10710252" cy="422722"/>
        </p:xfrm>
        <a:graphic>
          <a:graphicData uri="http://schemas.openxmlformats.org/drawingml/2006/table">
            <a:tbl>
              <a:tblPr firstRow="1" bandRow="1">
                <a:tableStyleId>{2D5ABB26-0587-4C30-8999-92F81FD0307C}</a:tableStyleId>
              </a:tblPr>
              <a:tblGrid>
                <a:gridCol w="10710252">
                  <a:extLst>
                    <a:ext uri="{9D8B030D-6E8A-4147-A177-3AD203B41FA5}">
                      <a16:colId xmlns:a16="http://schemas.microsoft.com/office/drawing/2014/main" val="20000"/>
                    </a:ext>
                  </a:extLst>
                </a:gridCol>
              </a:tblGrid>
              <a:tr h="422722">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pic>
        <p:nvPicPr>
          <p:cNvPr id="4" name="Picture 4" descr="Map of seven towns in Ealing ">
            <a:extLst>
              <a:ext uri="{FF2B5EF4-FFF2-40B4-BE49-F238E27FC236}">
                <a16:creationId xmlns:a16="http://schemas.microsoft.com/office/drawing/2014/main" id="{BD1BE87D-AB4E-6688-6F6C-771D6C2231CF}"/>
              </a:ext>
            </a:extLst>
          </p:cNvPr>
          <p:cNvPicPr>
            <a:picLocks noChangeAspect="1"/>
          </p:cNvPicPr>
          <p:nvPr/>
        </p:nvPicPr>
        <p:blipFill>
          <a:blip r:embed="rId3"/>
          <a:stretch>
            <a:fillRect/>
          </a:stretch>
        </p:blipFill>
        <p:spPr>
          <a:xfrm>
            <a:off x="3516496" y="1933980"/>
            <a:ext cx="6784689" cy="4313933"/>
          </a:xfrm>
          <a:prstGeom prst="rect">
            <a:avLst/>
          </a:prstGeom>
        </p:spPr>
      </p:pic>
      <p:graphicFrame>
        <p:nvGraphicFramePr>
          <p:cNvPr id="6" name="object 2">
            <a:extLst>
              <a:ext uri="{FF2B5EF4-FFF2-40B4-BE49-F238E27FC236}">
                <a16:creationId xmlns:a16="http://schemas.microsoft.com/office/drawing/2014/main" id="{B8B38151-F2D4-F574-D2E8-FD0802635D0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33670158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C5E0B4"/>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6094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Northolt: Health Profile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5CDF6887-B9DE-95B6-391B-DEB00B3A5866}"/>
              </a:ext>
            </a:extLst>
          </p:cNvPr>
          <p:cNvSpPr txBox="1"/>
          <p:nvPr/>
        </p:nvSpPr>
        <p:spPr>
          <a:xfrm>
            <a:off x="774700" y="1876425"/>
            <a:ext cx="9372600" cy="4324261"/>
          </a:xfrm>
          <a:prstGeom prst="rect">
            <a:avLst/>
          </a:prstGeom>
          <a:noFill/>
        </p:spPr>
        <p:txBody>
          <a:bodyPr wrap="square" lIns="91440" tIns="45720" rIns="91440" bIns="45720" anchor="t">
            <a:spAutoFit/>
          </a:bodyPr>
          <a:lstStyle/>
          <a:p>
            <a:r>
              <a:rPr lang="en-GB" sz="1100" b="1" dirty="0"/>
              <a:t>Life expectancy and deaths</a:t>
            </a:r>
          </a:p>
          <a:p>
            <a:pPr marL="250190" indent="-250190">
              <a:buFont typeface="Arial" panose="020B0604020202020204" pitchFamily="34" charset="0"/>
              <a:buChar char="•"/>
            </a:pPr>
            <a:r>
              <a:rPr lang="en-GB" sz="1100" dirty="0"/>
              <a:t>The life expectancy of males in West End (80.9years) and Mandevile (81.1) is higher than the Ealing average (80.3). The life expectancy of women in West End (82.9 years) and Mandeville (84.1) is lower than the Ealing average (84.4)</a:t>
            </a:r>
            <a:endParaRPr lang="en-GB" sz="1100" dirty="0">
              <a:cs typeface="Calibri" panose="020F0502020204030204"/>
            </a:endParaRPr>
          </a:p>
          <a:p>
            <a:pPr marL="250190" indent="-250190">
              <a:buFont typeface="Arial" panose="020B0604020202020204" pitchFamily="34" charset="0"/>
              <a:buChar char="•"/>
            </a:pPr>
            <a:r>
              <a:rPr lang="en-GB" sz="1100" dirty="0"/>
              <a:t>The rate of preventable deaths is 5.4% higher than the England average</a:t>
            </a:r>
            <a:endParaRPr lang="en-GB" sz="1100" dirty="0">
              <a:solidFill>
                <a:srgbClr val="FF0000"/>
              </a:solidFill>
              <a:cs typeface="Calibri" panose="020F0502020204030204"/>
            </a:endParaRPr>
          </a:p>
          <a:p>
            <a:pPr marL="250190" indent="-250190">
              <a:buFont typeface="Arial" panose="020B0604020202020204" pitchFamily="34" charset="0"/>
              <a:buChar char="•"/>
            </a:pPr>
            <a:r>
              <a:rPr lang="en-GB" sz="1100" dirty="0"/>
              <a:t>Third lowest rate of deaths involving Covid across the seven towns</a:t>
            </a:r>
            <a:endParaRPr lang="en-GB" sz="1100" b="1" dirty="0">
              <a:cs typeface="Calibri" panose="020F0502020204030204"/>
            </a:endParaRPr>
          </a:p>
          <a:p>
            <a:endParaRPr lang="en-GB" sz="1100" dirty="0"/>
          </a:p>
          <a:p>
            <a:r>
              <a:rPr lang="en-GB" sz="1100" b="1" dirty="0"/>
              <a:t>Prevalence of long-term conditions in adults 18+*</a:t>
            </a:r>
          </a:p>
          <a:p>
            <a:pPr marL="250190" indent="-250190">
              <a:buFont typeface="Arial" panose="020B0604020202020204" pitchFamily="34" charset="0"/>
              <a:buChar char="•"/>
            </a:pPr>
            <a:r>
              <a:rPr lang="en-GB" sz="1100" dirty="0"/>
              <a:t>Highest rate of obesity across the seven towns (1.3 times the Ealing average). The highest rates in the White British, Black African and Black Caribbean populations, all significantly higher than the Northolt average</a:t>
            </a:r>
            <a:endParaRPr lang="en-GB" sz="1100" dirty="0">
              <a:cs typeface="Calibri" panose="020F0502020204030204"/>
            </a:endParaRPr>
          </a:p>
          <a:p>
            <a:pPr marL="250190" indent="-250190" defTabSz="802020">
              <a:buFont typeface="Arial" panose="020B0604020202020204" pitchFamily="34" charset="0"/>
              <a:buChar char="•"/>
              <a:defRPr/>
            </a:pPr>
            <a:r>
              <a:rPr lang="en-GB" sz="1100" dirty="0"/>
              <a:t>Second highest rate of diabetes across the seven towns. The highest rates are in the Indian, </a:t>
            </a:r>
            <a:r>
              <a:rPr kumimoji="0" lang="en-GB" sz="1100" b="0" i="0" u="none" strike="noStrike" kern="1200" cap="none" spc="0" normalizeH="0" baseline="0" noProof="0" dirty="0">
                <a:ln>
                  <a:noFill/>
                </a:ln>
                <a:effectLst/>
                <a:uLnTx/>
                <a:uFillTx/>
                <a:latin typeface="Calibri"/>
                <a:ea typeface="+mn-ea"/>
                <a:cs typeface="+mn-cs"/>
              </a:rPr>
              <a:t>Pakistani, Black Caribbean and Other Asian populations – all significantly higher than the Northolt average</a:t>
            </a:r>
            <a:endParaRPr lang="en-GB" sz="1100" dirty="0">
              <a:cs typeface="Calibri" panose="020F0502020204030204"/>
            </a:endParaRPr>
          </a:p>
          <a:p>
            <a:pPr marL="250190" indent="-250190" defTabSz="802020">
              <a:buFont typeface="Arial" panose="020B0604020202020204" pitchFamily="34" charset="0"/>
              <a:buChar char="•"/>
              <a:defRPr/>
            </a:pPr>
            <a:r>
              <a:rPr lang="en-GB" sz="1100" dirty="0">
                <a:latin typeface="Calibri"/>
              </a:rPr>
              <a:t>Second highest rate of hypertension across the seven towns. The highest rates are in the </a:t>
            </a:r>
            <a:r>
              <a:rPr kumimoji="0" lang="en-GB" sz="1100" b="0" i="0" u="none" strike="noStrike" kern="1200" cap="none" spc="0" normalizeH="0" baseline="0" noProof="0" dirty="0">
                <a:ln>
                  <a:noFill/>
                </a:ln>
                <a:effectLst/>
                <a:uLnTx/>
                <a:uFillTx/>
                <a:latin typeface="Calibri"/>
                <a:ea typeface="+mn-ea"/>
                <a:cs typeface="+mn-cs"/>
              </a:rPr>
              <a:t>White Irish, Black Caribbean, White British and Indian populations – all significantly higher than the Northolt average</a:t>
            </a:r>
            <a:endParaRPr lang="en-GB" sz="1100" dirty="0">
              <a:latin typeface="Calibri"/>
              <a:cs typeface="Calibri" panose="020F0502020204030204"/>
            </a:endParaRPr>
          </a:p>
          <a:p>
            <a:pPr marL="250190" indent="-250190" defTabSz="802020">
              <a:buFont typeface="Arial" panose="020B0604020202020204" pitchFamily="34" charset="0"/>
              <a:buChar char="•"/>
              <a:defRPr/>
            </a:pPr>
            <a:r>
              <a:rPr lang="en-GB" sz="1100" dirty="0">
                <a:latin typeface="Calibri"/>
              </a:rPr>
              <a:t>Second highest rate of depression in the borough, 1.2 times the Ealing average. </a:t>
            </a:r>
            <a:r>
              <a:rPr kumimoji="0" lang="en-GB" sz="1100" b="0" i="0" u="none" strike="noStrike" kern="1200" cap="none" spc="0" normalizeH="0" baseline="0" noProof="0" dirty="0">
                <a:ln>
                  <a:noFill/>
                </a:ln>
                <a:effectLst/>
                <a:uLnTx/>
                <a:uFillTx/>
                <a:latin typeface="Calibri"/>
                <a:ea typeface="+mn-ea"/>
                <a:cs typeface="+mn-cs"/>
              </a:rPr>
              <a:t>The highest rates are in the Mixed White &amp; Black Caribbean, White British and White Irish populations - all significantly higher than the Northolt average. Note - there are low levels of recorded depression among South Asian communities. This may under-represent the true </a:t>
            </a:r>
            <a:r>
              <a:rPr lang="en-GB" sz="1100" dirty="0">
                <a:latin typeface="Calibri"/>
              </a:rPr>
              <a:t>picture in some groups. </a:t>
            </a:r>
            <a:endParaRPr lang="en-GB" sz="1100" b="1" dirty="0">
              <a:cs typeface="Calibri" panose="020F0502020204030204"/>
            </a:endParaRPr>
          </a:p>
          <a:p>
            <a:pPr marL="250190" indent="-250190" defTabSz="802020">
              <a:buFont typeface="Arial" panose="020B0604020202020204" pitchFamily="34" charset="0"/>
              <a:buChar char="•"/>
              <a:defRPr/>
            </a:pPr>
            <a:endParaRPr lang="en-GB" sz="1100" dirty="0">
              <a:latin typeface="Calibri"/>
              <a:cs typeface="Calibri"/>
            </a:endParaRPr>
          </a:p>
          <a:p>
            <a:pPr marL="250190" indent="-250190" defTabSz="802020">
              <a:buFont typeface="Arial" panose="020B0604020202020204" pitchFamily="34" charset="0"/>
              <a:buChar char="•"/>
              <a:defRPr/>
            </a:pPr>
            <a:endParaRPr lang="en-GB" sz="1100" dirty="0">
              <a:latin typeface="Calibri"/>
              <a:cs typeface="Calibri"/>
            </a:endParaRPr>
          </a:p>
          <a:p>
            <a:r>
              <a:rPr lang="en-GB" sz="1100" b="1" dirty="0"/>
              <a:t>Other health indicators</a:t>
            </a:r>
          </a:p>
          <a:p>
            <a:pPr marL="250190" indent="-250190">
              <a:buFont typeface="Arial" panose="020B0604020202020204" pitchFamily="34" charset="0"/>
              <a:buChar char="•"/>
            </a:pPr>
            <a:r>
              <a:rPr lang="en-GB" sz="1100" dirty="0"/>
              <a:t>Emergency hospital admissions for all causes, all ages, is approximately 21% higher than the England average</a:t>
            </a:r>
            <a:endParaRPr lang="en-GB" sz="1100" dirty="0">
              <a:cs typeface="Calibri" panose="020F0502020204030204"/>
            </a:endParaRPr>
          </a:p>
          <a:p>
            <a:pPr marL="250190" indent="-250190">
              <a:buFont typeface="Arial" panose="020B0604020202020204" pitchFamily="34" charset="0"/>
              <a:buChar char="•"/>
            </a:pPr>
            <a:r>
              <a:rPr lang="en-GB" sz="1100" dirty="0"/>
              <a:t>Hospital admissions for conditions attributable to alcohol is 15.5% higher than the England average (England: 100 and Ealing borough: 108.2)</a:t>
            </a:r>
            <a:endParaRPr lang="en-GB" sz="1100" dirty="0">
              <a:cs typeface="Calibri" panose="020F0502020204030204"/>
            </a:endParaRPr>
          </a:p>
          <a:p>
            <a:pPr marL="250190" indent="-250190">
              <a:buFont typeface="Arial" panose="020B0604020202020204" pitchFamily="34" charset="0"/>
              <a:buChar char="•"/>
            </a:pPr>
            <a:r>
              <a:rPr lang="en-GB" sz="1100" dirty="0"/>
              <a:t>The rates of overweight and obesity in Reception (26.5%) and Year 6 children (44.7%) are higher than the Ealing average (21.1% reception; 39.2% Year 6)</a:t>
            </a:r>
          </a:p>
          <a:p>
            <a:endParaRPr lang="en-GB" sz="1100" dirty="0"/>
          </a:p>
          <a:p>
            <a:pPr marL="285750" indent="-285750">
              <a:buFont typeface="Arial" panose="020B0604020202020204" pitchFamily="34" charset="0"/>
              <a:buChar char="•"/>
            </a:pPr>
            <a:endParaRPr lang="en-GB" sz="1100" dirty="0"/>
          </a:p>
          <a:p>
            <a:pPr marL="250190" indent="-250190" defTabSz="802020">
              <a:buFont typeface="Arial" panose="020B0604020202020204" pitchFamily="34" charset="0"/>
              <a:buChar char="•"/>
              <a:defRPr/>
            </a:pPr>
            <a:endParaRPr lang="en-GB" sz="1100" dirty="0">
              <a:latin typeface="Calibri"/>
              <a:cs typeface="Calibri" panose="020F0502020204030204"/>
            </a:endParaRPr>
          </a:p>
        </p:txBody>
      </p:sp>
      <p:sp>
        <p:nvSpPr>
          <p:cNvPr id="3" name="TextBox 2">
            <a:extLst>
              <a:ext uri="{FF2B5EF4-FFF2-40B4-BE49-F238E27FC236}">
                <a16:creationId xmlns:a16="http://schemas.microsoft.com/office/drawing/2014/main" id="{FA5E3C96-9953-EF7E-A143-4EC1977CA807}"/>
              </a:ext>
            </a:extLst>
          </p:cNvPr>
          <p:cNvSpPr txBox="1"/>
          <p:nvPr/>
        </p:nvSpPr>
        <p:spPr>
          <a:xfrm>
            <a:off x="790089" y="6143625"/>
            <a:ext cx="6019800" cy="230832"/>
          </a:xfrm>
          <a:prstGeom prst="rect">
            <a:avLst/>
          </a:prstGeom>
          <a:noFill/>
        </p:spPr>
        <p:txBody>
          <a:bodyPr wrap="square" rtlCol="0">
            <a:spAutoFit/>
          </a:bodyPr>
          <a:lstStyle/>
          <a:p>
            <a:r>
              <a:rPr lang="en-GB" sz="900" dirty="0"/>
              <a:t>*data relates to number of people diagnosed.</a:t>
            </a:r>
          </a:p>
        </p:txBody>
      </p:sp>
      <p:graphicFrame>
        <p:nvGraphicFramePr>
          <p:cNvPr id="7" name="object 2">
            <a:extLst>
              <a:ext uri="{FF2B5EF4-FFF2-40B4-BE49-F238E27FC236}">
                <a16:creationId xmlns:a16="http://schemas.microsoft.com/office/drawing/2014/main" id="{26E914DB-0E29-A707-DF86-C732ED6F908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10048997"/>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5" name="object 2">
            <a:extLst>
              <a:ext uri="{FF2B5EF4-FFF2-40B4-BE49-F238E27FC236}">
                <a16:creationId xmlns:a16="http://schemas.microsoft.com/office/drawing/2014/main" id="{362E514C-D4E3-A618-8A4C-470A7B8494F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40748908"/>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94837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Northolt: The Wider Determinants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43EC833-74A3-4A16-5243-6BD4C6955E6E}"/>
              </a:ext>
            </a:extLst>
          </p:cNvPr>
          <p:cNvSpPr txBox="1"/>
          <p:nvPr/>
        </p:nvSpPr>
        <p:spPr>
          <a:xfrm>
            <a:off x="196409" y="1865380"/>
            <a:ext cx="9959593" cy="3477875"/>
          </a:xfrm>
          <a:prstGeom prst="rect">
            <a:avLst/>
          </a:prstGeom>
          <a:noFill/>
        </p:spPr>
        <p:txBody>
          <a:bodyPr wrap="square">
            <a:spAutoFit/>
          </a:bodyPr>
          <a:lstStyle/>
          <a:p>
            <a:r>
              <a:rPr lang="en-GB" sz="1100" b="1" dirty="0"/>
              <a:t>Income &amp; Unemployment</a:t>
            </a:r>
            <a:endParaRPr lang="en-GB" sz="1100" b="1" dirty="0">
              <a:solidFill>
                <a:srgbClr val="FF0000"/>
              </a:solidFill>
            </a:endParaRPr>
          </a:p>
          <a:p>
            <a:pPr marL="250631" indent="-250631">
              <a:buFont typeface="Arial" panose="020B0604020202020204" pitchFamily="34" charset="0"/>
              <a:buChar char="•"/>
            </a:pPr>
            <a:r>
              <a:rPr lang="en-GB" sz="1100" dirty="0"/>
              <a:t>Median household income estimates per year range across Northolt wards from £26,207 in West End to £28,164 in Mandevile (Ealing borough - £34,491; London - £36,427; UK - £32,400)</a:t>
            </a:r>
          </a:p>
          <a:p>
            <a:pPr marL="250631" indent="-250631">
              <a:buFont typeface="Arial" panose="020B0604020202020204" pitchFamily="34" charset="0"/>
              <a:buChar char="•"/>
            </a:pPr>
            <a:r>
              <a:rPr lang="en-GB" sz="1100" dirty="0"/>
              <a:t>Highest proportion (9.6%) of the working age population claiming out of work benefit across the 7 towns </a:t>
            </a:r>
          </a:p>
          <a:p>
            <a:pPr marL="250631" indent="-250631">
              <a:buFont typeface="Arial" panose="020B0604020202020204" pitchFamily="34" charset="0"/>
              <a:buChar char="•"/>
            </a:pPr>
            <a:r>
              <a:rPr lang="en-GB" sz="1100" dirty="0"/>
              <a:t>Highest rate of long-term unemployed in the working age population (5.1 per 1,000) across the borough</a:t>
            </a:r>
          </a:p>
          <a:p>
            <a:endParaRPr lang="en-GB" sz="1100" b="1" dirty="0"/>
          </a:p>
          <a:p>
            <a:r>
              <a:rPr lang="en-GB" sz="1100" b="1" dirty="0"/>
              <a:t>Housing</a:t>
            </a:r>
          </a:p>
          <a:p>
            <a:pPr marL="150379" indent="-150379">
              <a:buFont typeface="Arial" panose="020B0604020202020204" pitchFamily="34" charset="0"/>
              <a:buChar char="•"/>
            </a:pPr>
            <a:r>
              <a:rPr lang="en-GB" sz="1100" dirty="0"/>
              <a:t>Third lowest number of households (11,755) across the seven towns; of these, 44.6% are owner occupied, 25.8% are privately rented, 27.7% are socially rented, 1.3% are in shared ownership, and 0.5% live rent free</a:t>
            </a:r>
          </a:p>
          <a:p>
            <a:pPr marL="150379" indent="-150379">
              <a:buFont typeface="Arial" panose="020B0604020202020204" pitchFamily="34" charset="0"/>
              <a:buChar char="•"/>
            </a:pPr>
            <a:endParaRPr lang="en-GB" sz="1100" dirty="0"/>
          </a:p>
          <a:p>
            <a:r>
              <a:rPr lang="en-GB" sz="1100" b="1" dirty="0"/>
              <a:t>Education</a:t>
            </a:r>
          </a:p>
          <a:p>
            <a:pPr marL="150379" indent="-150379">
              <a:buFont typeface="Arial" panose="020B0604020202020204" pitchFamily="34" charset="0"/>
              <a:buChar char="•"/>
            </a:pPr>
            <a:r>
              <a:rPr lang="en-GB" sz="1100" dirty="0"/>
              <a:t>Highest proportion of children (35.3%) eligible for Free School Meals across the seven towns</a:t>
            </a:r>
          </a:p>
          <a:p>
            <a:pPr marL="150379" indent="-150379">
              <a:buFont typeface="Arial" panose="020B0604020202020204" pitchFamily="34" charset="0"/>
              <a:buChar char="•"/>
            </a:pPr>
            <a:r>
              <a:rPr lang="en-GB" sz="1100" dirty="0"/>
              <a:t>Second lowest proportion of children achieving a good level of development at the end of reception, and the lowest proportion of pupils achieving expected standard in Reading Writing Maths at Key Stage 2 across the 7 towns</a:t>
            </a:r>
          </a:p>
          <a:p>
            <a:endParaRPr lang="en-GB" sz="1100" b="1" dirty="0"/>
          </a:p>
          <a:p>
            <a:r>
              <a:rPr lang="en-GB" sz="1100" b="1" dirty="0"/>
              <a:t>Crime</a:t>
            </a:r>
          </a:p>
          <a:p>
            <a:pPr marL="150379" indent="-150379">
              <a:buFont typeface="Arial" panose="020B0604020202020204" pitchFamily="34" charset="0"/>
              <a:buChar char="•"/>
            </a:pPr>
            <a:r>
              <a:rPr lang="en-GB" sz="1100" dirty="0"/>
              <a:t>There were 2,792 total notifiable offences (TNO) in Northolt in 2022. The TNO rate is lower than the Ealing average </a:t>
            </a:r>
          </a:p>
          <a:p>
            <a:pPr marL="150379" indent="-150379">
              <a:buFont typeface="Arial" panose="020B0604020202020204" pitchFamily="34" charset="0"/>
              <a:buChar char="•"/>
            </a:pPr>
            <a:r>
              <a:rPr lang="en-GB" sz="1100" dirty="0"/>
              <a:t>There were 98 domestic abuse offences (DAO) in Northolt in 2022. The DAO rate is higher than the Ealing average </a:t>
            </a:r>
            <a:endParaRPr lang="en-GB" sz="1100" dirty="0">
              <a:highlight>
                <a:srgbClr val="00FF00"/>
              </a:highlight>
            </a:endParaRPr>
          </a:p>
          <a:p>
            <a:pPr marL="150379" indent="-150379">
              <a:buFont typeface="Arial" panose="020B0604020202020204" pitchFamily="34" charset="0"/>
              <a:buChar char="•"/>
            </a:pPr>
            <a:endParaRPr lang="en-GB" sz="1100" dirty="0"/>
          </a:p>
          <a:p>
            <a:endParaRPr lang="en-GB" sz="1100" dirty="0"/>
          </a:p>
        </p:txBody>
      </p:sp>
      <p:graphicFrame>
        <p:nvGraphicFramePr>
          <p:cNvPr id="6" name="object 2">
            <a:extLst>
              <a:ext uri="{FF2B5EF4-FFF2-40B4-BE49-F238E27FC236}">
                <a16:creationId xmlns:a16="http://schemas.microsoft.com/office/drawing/2014/main" id="{E6DFB0FE-BBF9-2A4A-E711-68C5B26C74E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21240767"/>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6E4765D7-D330-DCDC-97F1-1C47BE82383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283753413"/>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83058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Northolt: Community Voice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DE62601-9B1F-C6F4-900E-C1E174063A70}"/>
              </a:ext>
            </a:extLst>
          </p:cNvPr>
          <p:cNvSpPr txBox="1"/>
          <p:nvPr/>
        </p:nvSpPr>
        <p:spPr>
          <a:xfrm>
            <a:off x="170675" y="1301894"/>
            <a:ext cx="10281425" cy="6118983"/>
          </a:xfrm>
          <a:prstGeom prst="rect">
            <a:avLst/>
          </a:prstGeom>
          <a:solidFill>
            <a:schemeClr val="accent4">
              <a:lumMod val="20000"/>
              <a:lumOff val="80000"/>
            </a:schemeClr>
          </a:solidFill>
        </p:spPr>
        <p:txBody>
          <a:bodyPr wrap="square">
            <a:spAutoFit/>
          </a:bodyPr>
          <a:lstStyle/>
          <a:p>
            <a:pPr algn="ctr"/>
            <a:r>
              <a:rPr lang="en-GB" sz="2000" b="1" dirty="0"/>
              <a:t>What matters to Northolt residents for their health and wellbeing?</a:t>
            </a:r>
          </a:p>
          <a:p>
            <a:pPr algn="ctr"/>
            <a:endParaRPr lang="en-GB" sz="2000" b="1" dirty="0">
              <a:solidFill>
                <a:schemeClr val="bg1">
                  <a:lumMod val="95000"/>
                </a:schemeClr>
              </a:solidFill>
            </a:endParaRPr>
          </a:p>
          <a:p>
            <a:pPr algn="ctr"/>
            <a:endParaRPr lang="en-GB" sz="2000"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900" dirty="0">
              <a:ln w="0"/>
              <a:solidFill>
                <a:schemeClr val="accent5">
                  <a:lumMod val="60000"/>
                  <a:lumOff val="40000"/>
                </a:schemeClr>
              </a:solidFill>
              <a:latin typeface="Arial" panose="020B0604020202020204" pitchFamily="34" charset="0"/>
              <a:cs typeface="Arial" panose="020B0604020202020204" pitchFamily="34" charset="0"/>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endParaRPr lang="en-GB" sz="1579" dirty="0">
              <a:solidFill>
                <a:schemeClr val="bg1">
                  <a:lumMod val="95000"/>
                </a:schemeClr>
              </a:solidFill>
              <a:highlight>
                <a:srgbClr val="00FF00"/>
              </a:highlight>
            </a:endParaRPr>
          </a:p>
        </p:txBody>
      </p:sp>
      <p:sp>
        <p:nvSpPr>
          <p:cNvPr id="6" name="Rectangle 5">
            <a:extLst>
              <a:ext uri="{FF2B5EF4-FFF2-40B4-BE49-F238E27FC236}">
                <a16:creationId xmlns:a16="http://schemas.microsoft.com/office/drawing/2014/main" id="{C09D04C4-E513-027E-2F86-0430E864CB2D}"/>
              </a:ext>
            </a:extLst>
          </p:cNvPr>
          <p:cNvSpPr/>
          <p:nvPr/>
        </p:nvSpPr>
        <p:spPr>
          <a:xfrm>
            <a:off x="1451495" y="1780695"/>
            <a:ext cx="3733800" cy="1373366"/>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Being part of a community, feeling appreciated, heard and represented.</a:t>
            </a:r>
            <a:r>
              <a:rPr lang="en-GB" sz="2000" b="1" dirty="0">
                <a:ln w="0"/>
                <a:solidFill>
                  <a:schemeClr val="tx1"/>
                </a:solidFill>
                <a:latin typeface="Arial" panose="020B0604020202020204" pitchFamily="34" charset="0"/>
                <a:cs typeface="Arial" panose="020B0604020202020204" pitchFamily="34" charset="0"/>
              </a:rPr>
              <a:t>”</a:t>
            </a:r>
          </a:p>
          <a:p>
            <a:pPr algn="ctr" fontAlgn="base"/>
            <a:r>
              <a:rPr lang="en-GB" sz="900" dirty="0">
                <a:ln w="0"/>
                <a:solidFill>
                  <a:schemeClr val="tx1"/>
                </a:solidFill>
                <a:latin typeface="Arial" panose="020B0604020202020204" pitchFamily="34" charset="0"/>
                <a:cs typeface="Arial" panose="020B0604020202020204" pitchFamily="34" charset="0"/>
              </a:rPr>
              <a:t>Local resident from the Active Northolt engagement event</a:t>
            </a:r>
          </a:p>
        </p:txBody>
      </p:sp>
      <p:sp>
        <p:nvSpPr>
          <p:cNvPr id="10" name="Rectangle 9">
            <a:extLst>
              <a:ext uri="{FF2B5EF4-FFF2-40B4-BE49-F238E27FC236}">
                <a16:creationId xmlns:a16="http://schemas.microsoft.com/office/drawing/2014/main" id="{D56A46C3-01D1-EEFE-265F-9F0046B21BD8}"/>
              </a:ext>
            </a:extLst>
          </p:cNvPr>
          <p:cNvSpPr/>
          <p:nvPr/>
        </p:nvSpPr>
        <p:spPr>
          <a:xfrm>
            <a:off x="5355768" y="1780695"/>
            <a:ext cx="3733800" cy="1372982"/>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7000"/>
              </a:lnSpc>
              <a:spcAft>
                <a:spcPts val="702"/>
              </a:spcAft>
            </a:pPr>
            <a:r>
              <a:rPr lang="en-GB" sz="2000" b="1" dirty="0">
                <a:ln w="0"/>
                <a:solidFill>
                  <a:schemeClr val="tx1"/>
                </a:solidFill>
                <a:latin typeface="Arial" panose="020B0604020202020204" pitchFamily="34" charset="0"/>
                <a:cs typeface="Arial" panose="020B0604020202020204" pitchFamily="34" charset="0"/>
              </a:rPr>
              <a:t>“</a:t>
            </a:r>
            <a:r>
              <a:rPr lang="en-GB" sz="2000" dirty="0">
                <a:ln w="0"/>
                <a:solidFill>
                  <a:schemeClr val="tx1"/>
                </a:solidFill>
                <a:latin typeface="Arial" panose="020B0604020202020204" pitchFamily="34" charset="0"/>
                <a:cs typeface="Arial" panose="020B0604020202020204" pitchFamily="34" charset="0"/>
              </a:rPr>
              <a:t>I</a:t>
            </a:r>
            <a:r>
              <a:rPr lang="en-GB" dirty="0">
                <a:ln w="0"/>
                <a:solidFill>
                  <a:schemeClr val="tx1"/>
                </a:solidFill>
                <a:latin typeface="Arial" panose="020B0604020202020204" pitchFamily="34" charset="0"/>
                <a:cs typeface="Arial" panose="020B0604020202020204" pitchFamily="34" charset="0"/>
              </a:rPr>
              <a:t>t is not safe for my teenage daughter to go to the park by herself during the day</a:t>
            </a:r>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 </a:t>
            </a:r>
            <a:endParaRPr lang="en-GB" b="1" i="1" dirty="0">
              <a:ln w="0"/>
              <a:solidFill>
                <a:schemeClr val="tx1"/>
              </a:solidFill>
              <a:latin typeface="Arial" panose="020B0604020202020204" pitchFamily="34" charset="0"/>
              <a:cs typeface="Arial" panose="020B0604020202020204" pitchFamily="34" charset="0"/>
            </a:endParaRPr>
          </a:p>
          <a:p>
            <a:pPr algn="ctr" fontAlgn="base">
              <a:lnSpc>
                <a:spcPct val="107000"/>
              </a:lnSpc>
              <a:spcAft>
                <a:spcPts val="702"/>
              </a:spcAft>
            </a:pPr>
            <a:r>
              <a:rPr lang="en-GB" sz="900" dirty="0">
                <a:ln w="0"/>
                <a:solidFill>
                  <a:schemeClr val="tx1"/>
                </a:solidFill>
                <a:latin typeface="Arial" panose="020B0604020202020204" pitchFamily="34" charset="0"/>
                <a:cs typeface="Arial" panose="020B0604020202020204" pitchFamily="34" charset="0"/>
              </a:rPr>
              <a:t>Resident from the Active Northolt engagement event</a:t>
            </a:r>
          </a:p>
        </p:txBody>
      </p:sp>
      <p:sp>
        <p:nvSpPr>
          <p:cNvPr id="5" name="Rectangle 4">
            <a:extLst>
              <a:ext uri="{FF2B5EF4-FFF2-40B4-BE49-F238E27FC236}">
                <a16:creationId xmlns:a16="http://schemas.microsoft.com/office/drawing/2014/main" id="{594FDBD1-2092-A471-E80E-80E5BE30181F}"/>
              </a:ext>
            </a:extLst>
          </p:cNvPr>
          <p:cNvSpPr/>
          <p:nvPr/>
        </p:nvSpPr>
        <p:spPr>
          <a:xfrm>
            <a:off x="1460867" y="3248025"/>
            <a:ext cx="3733800" cy="242644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Local people expressed an interest in getting involved in decisions about their local area […] locally-led decision making were unrepresentative of the community</a:t>
            </a:r>
            <a:r>
              <a:rPr lang="en-GB" sz="2000" b="1" dirty="0">
                <a:ln w="0"/>
                <a:solidFill>
                  <a:schemeClr val="tx1"/>
                </a:solidFill>
                <a:latin typeface="Arial" panose="020B0604020202020204" pitchFamily="34" charset="0"/>
                <a:cs typeface="Arial" panose="020B0604020202020204" pitchFamily="34" charset="0"/>
              </a:rPr>
              <a:t>”</a:t>
            </a:r>
          </a:p>
          <a:p>
            <a:pPr algn="ctr" fontAlgn="base"/>
            <a:r>
              <a:rPr lang="en-GB" sz="900" dirty="0">
                <a:ln w="0"/>
                <a:solidFill>
                  <a:schemeClr val="tx1"/>
                </a:solidFill>
                <a:latin typeface="Arial" panose="020B0604020202020204" pitchFamily="34" charset="0"/>
                <a:cs typeface="Arial" panose="020B0604020202020204" pitchFamily="34" charset="0"/>
              </a:rPr>
              <a:t>Visions for Northolt report</a:t>
            </a:r>
          </a:p>
        </p:txBody>
      </p:sp>
      <p:sp>
        <p:nvSpPr>
          <p:cNvPr id="8" name="Rectangle 7">
            <a:extLst>
              <a:ext uri="{FF2B5EF4-FFF2-40B4-BE49-F238E27FC236}">
                <a16:creationId xmlns:a16="http://schemas.microsoft.com/office/drawing/2014/main" id="{4B608A01-0679-9292-B585-DBE717ADE1A2}"/>
              </a:ext>
            </a:extLst>
          </p:cNvPr>
          <p:cNvSpPr/>
          <p:nvPr/>
        </p:nvSpPr>
        <p:spPr>
          <a:xfrm>
            <a:off x="5349928" y="3248025"/>
            <a:ext cx="3739640" cy="243228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lnSpc>
                <a:spcPct val="107000"/>
              </a:lnSpc>
              <a:spcAft>
                <a:spcPts val="702"/>
              </a:spcAft>
            </a:pPr>
            <a:r>
              <a:rPr lang="en-GB" sz="2000" b="1" dirty="0">
                <a:ln w="0"/>
                <a:solidFill>
                  <a:schemeClr val="tx1"/>
                </a:solidFill>
                <a:latin typeface="Arial"/>
                <a:cs typeface="Arial"/>
              </a:rPr>
              <a:t>“</a:t>
            </a:r>
            <a:r>
              <a:rPr lang="en-GB" dirty="0">
                <a:ln w="0"/>
                <a:solidFill>
                  <a:schemeClr val="tx1"/>
                </a:solidFill>
                <a:latin typeface="Arial"/>
                <a:cs typeface="Arial"/>
              </a:rPr>
              <a:t>Urban Edible Gardens, run by a Northolt resident, promoting healthier eating and urban growing in the more deprived areas of Northolt. There is a need to continue supporting initiatives like these in the future.</a:t>
            </a:r>
            <a:r>
              <a:rPr lang="en-GB" sz="2000" b="1" dirty="0">
                <a:ln w="0"/>
                <a:solidFill>
                  <a:schemeClr val="tx1"/>
                </a:solidFill>
                <a:latin typeface="Arial"/>
                <a:cs typeface="Arial"/>
              </a:rPr>
              <a:t>”</a:t>
            </a:r>
            <a:r>
              <a:rPr lang="en-GB" sz="1800" b="1" i="1" dirty="0">
                <a:solidFill>
                  <a:schemeClr val="tx1"/>
                </a:solidFill>
                <a:effectLst/>
                <a:latin typeface="Arial"/>
                <a:cs typeface="Arial"/>
              </a:rPr>
              <a:t> </a:t>
            </a:r>
            <a:endParaRPr lang="en-US" dirty="0">
              <a:solidFill>
                <a:schemeClr val="tx1"/>
              </a:solidFill>
            </a:endParaRPr>
          </a:p>
          <a:p>
            <a:pPr algn="ctr">
              <a:lnSpc>
                <a:spcPct val="107000"/>
              </a:lnSpc>
              <a:spcAft>
                <a:spcPts val="702"/>
              </a:spcAft>
            </a:pPr>
            <a:r>
              <a:rPr lang="en-GB" sz="900" dirty="0">
                <a:ln w="0"/>
                <a:solidFill>
                  <a:schemeClr val="tx1"/>
                </a:solidFill>
                <a:latin typeface="Arial"/>
                <a:cs typeface="Arial"/>
              </a:rPr>
              <a:t>Visions for Northolt report</a:t>
            </a:r>
            <a:endParaRPr lang="en-GB" dirty="0">
              <a:solidFill>
                <a:schemeClr val="tx1"/>
              </a:solidFill>
            </a:endParaRPr>
          </a:p>
        </p:txBody>
      </p:sp>
      <p:sp>
        <p:nvSpPr>
          <p:cNvPr id="7" name="Rectangle 6">
            <a:extLst>
              <a:ext uri="{FF2B5EF4-FFF2-40B4-BE49-F238E27FC236}">
                <a16:creationId xmlns:a16="http://schemas.microsoft.com/office/drawing/2014/main" id="{00BDD96A-C497-47B5-D8A1-A20DCD85F5DA}"/>
              </a:ext>
            </a:extLst>
          </p:cNvPr>
          <p:cNvSpPr/>
          <p:nvPr/>
        </p:nvSpPr>
        <p:spPr>
          <a:xfrm>
            <a:off x="3444487" y="5755106"/>
            <a:ext cx="3733800" cy="154208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Elevate local areas to encourage people to use them more: add signage for short walks, add more public toilets, organise Park runs</a:t>
            </a:r>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 </a:t>
            </a:r>
            <a:r>
              <a:rPr kumimoji="0" lang="en-GB" sz="12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900" u="none" strike="noStrike" kern="1200" cap="none" spc="0" normalizeH="0" baseline="0" noProof="0" dirty="0">
                <a:ln w="0"/>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Lo</a:t>
            </a:r>
            <a:r>
              <a:rPr lang="en-GB" sz="900" dirty="0" err="1">
                <a:ln w="0"/>
                <a:solidFill>
                  <a:schemeClr val="tx1"/>
                </a:solidFill>
                <a:latin typeface="Arial" panose="020B0604020202020204" pitchFamily="34" charset="0"/>
                <a:cs typeface="Arial" panose="020B0604020202020204" pitchFamily="34" charset="0"/>
              </a:rPr>
              <a:t>cal</a:t>
            </a:r>
            <a:r>
              <a:rPr lang="en-GB" sz="900" dirty="0">
                <a:ln w="0"/>
                <a:solidFill>
                  <a:schemeClr val="tx1"/>
                </a:solidFill>
                <a:latin typeface="Arial" panose="020B0604020202020204" pitchFamily="34" charset="0"/>
                <a:cs typeface="Arial" panose="020B0604020202020204" pitchFamily="34" charset="0"/>
              </a:rPr>
              <a:t> resident at the Active Northolt engagement event</a:t>
            </a:r>
          </a:p>
          <a:p>
            <a:pPr algn="ctr" rtl="0" fontAlgn="base"/>
            <a:endParaRPr lang="en-GB" sz="800" dirty="0">
              <a:solidFill>
                <a:schemeClr val="tx1"/>
              </a:solidFill>
              <a:latin typeface="Arial" panose="020B0604020202020204" pitchFamily="34" charset="0"/>
              <a:cs typeface="Arial" panose="020B0604020202020204" pitchFamily="34" charset="0"/>
            </a:endParaRPr>
          </a:p>
        </p:txBody>
      </p:sp>
      <p:graphicFrame>
        <p:nvGraphicFramePr>
          <p:cNvPr id="11" name="object 2">
            <a:extLst>
              <a:ext uri="{FF2B5EF4-FFF2-40B4-BE49-F238E27FC236}">
                <a16:creationId xmlns:a16="http://schemas.microsoft.com/office/drawing/2014/main" id="{8B53C484-5A2D-5BF5-D1A6-496E44184DC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10442677"/>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3" name="object 2">
            <a:extLst>
              <a:ext uri="{FF2B5EF4-FFF2-40B4-BE49-F238E27FC236}">
                <a16:creationId xmlns:a16="http://schemas.microsoft.com/office/drawing/2014/main" id="{4A6B1C34-27AC-900C-C4A3-7885CD7E778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92921976"/>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4765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Northolt: Substance Misuse Service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5ADD8070-8A75-CC45-CB0B-047E2BCEE801}"/>
              </a:ext>
            </a:extLst>
          </p:cNvPr>
          <p:cNvSpPr txBox="1"/>
          <p:nvPr/>
        </p:nvSpPr>
        <p:spPr>
          <a:xfrm>
            <a:off x="469900" y="2181225"/>
            <a:ext cx="6176806" cy="2800767"/>
          </a:xfrm>
          <a:prstGeom prst="rect">
            <a:avLst/>
          </a:prstGeom>
          <a:noFill/>
        </p:spPr>
        <p:txBody>
          <a:bodyPr wrap="square" rtlCol="0">
            <a:spAutoFit/>
          </a:bodyPr>
          <a:lstStyle/>
          <a:p>
            <a:r>
              <a:rPr lang="en-GB" sz="1100" dirty="0">
                <a:solidFill>
                  <a:schemeClr val="tx1"/>
                </a:solidFill>
                <a:effectLst/>
                <a:latin typeface="+mn-lt"/>
                <a:ea typeface="+mn-ea"/>
                <a:cs typeface="+mn-cs"/>
              </a:rPr>
              <a:t>The drug and alcohol treatment system (RISE) are running </a:t>
            </a:r>
            <a:r>
              <a:rPr lang="en-GB" sz="1100" dirty="0"/>
              <a:t>a pilot</a:t>
            </a:r>
            <a:r>
              <a:rPr lang="en-GB" sz="1100" dirty="0">
                <a:solidFill>
                  <a:schemeClr val="tx1"/>
                </a:solidFill>
                <a:effectLst/>
                <a:latin typeface="+mn-lt"/>
                <a:ea typeface="+mn-ea"/>
                <a:cs typeface="+mn-cs"/>
              </a:rPr>
              <a:t> during 2023 in Northolt, placing community engagement workers in primary care to deliver alcohol and drug interventions through sessions in GP surgeries, and other community settings including local gurdwaras. The worker will develop strong links with all relevant local services and community groups across the patch to support effective engagement and sustainment in structured treatment. They will be working as part of the neighbourhood network teams aimed at integrating services in multi-disciplinary teams.</a:t>
            </a:r>
          </a:p>
          <a:p>
            <a:endParaRPr lang="en-GB" sz="1100" dirty="0">
              <a:solidFill>
                <a:schemeClr val="tx1"/>
              </a:solidFill>
              <a:effectLst/>
              <a:latin typeface="+mn-lt"/>
              <a:ea typeface="+mn-ea"/>
              <a:cs typeface="+mn-cs"/>
            </a:endParaRPr>
          </a:p>
          <a:p>
            <a:r>
              <a:rPr lang="en-GB" sz="1100" dirty="0">
                <a:solidFill>
                  <a:schemeClr val="tx1"/>
                </a:solidFill>
                <a:effectLst/>
                <a:latin typeface="+mn-lt"/>
                <a:ea typeface="+mn-ea"/>
                <a:cs typeface="+mn-cs"/>
              </a:rPr>
              <a:t>They will be providing drug and alcohol treatment to residents with several healthcare needs and integrating the drug and alcohol work into a wider healthcare plan to help residents achieve more sustainable and effective outcomes.</a:t>
            </a:r>
          </a:p>
          <a:p>
            <a:endParaRPr lang="en-GB" sz="1100" dirty="0">
              <a:solidFill>
                <a:schemeClr val="tx1"/>
              </a:solidFill>
              <a:effectLst/>
              <a:latin typeface="+mn-lt"/>
              <a:ea typeface="+mn-ea"/>
              <a:cs typeface="+mn-cs"/>
            </a:endParaRPr>
          </a:p>
          <a:p>
            <a:r>
              <a:rPr lang="en-GB" sz="1100" dirty="0">
                <a:solidFill>
                  <a:schemeClr val="tx1"/>
                </a:solidFill>
                <a:effectLst/>
                <a:latin typeface="+mn-lt"/>
                <a:ea typeface="+mn-ea"/>
                <a:cs typeface="+mn-cs"/>
              </a:rPr>
              <a:t>RISE will reach a more hidden group of drinkers and drug users and engage them in treatment at an earlier stage and while they still have recovery capital in place such as friends, family and a job.  This means there is the potential to achieve positive outcomes over a shorter treatment journey.  The work will be part of several interventions aimed at reducing alcohol related hospital admissions in some of Ealing’s most affected areas. </a:t>
            </a:r>
          </a:p>
        </p:txBody>
      </p:sp>
      <p:pic>
        <p:nvPicPr>
          <p:cNvPr id="5" name="Picture 4">
            <a:extLst>
              <a:ext uri="{FF2B5EF4-FFF2-40B4-BE49-F238E27FC236}">
                <a16:creationId xmlns:a16="http://schemas.microsoft.com/office/drawing/2014/main" id="{993CE11C-CD2E-9340-B9B9-520DC5711C8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6705" y="2195350"/>
            <a:ext cx="3725432" cy="2794074"/>
          </a:xfrm>
          <a:prstGeom prst="rect">
            <a:avLst/>
          </a:prstGeom>
        </p:spPr>
      </p:pic>
      <p:graphicFrame>
        <p:nvGraphicFramePr>
          <p:cNvPr id="4" name="object 2">
            <a:extLst>
              <a:ext uri="{FF2B5EF4-FFF2-40B4-BE49-F238E27FC236}">
                <a16:creationId xmlns:a16="http://schemas.microsoft.com/office/drawing/2014/main" id="{9D6E1AC8-0788-B76D-B62F-29CE022C571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95939105"/>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3" name="object 2">
            <a:extLst>
              <a:ext uri="{FF2B5EF4-FFF2-40B4-BE49-F238E27FC236}">
                <a16:creationId xmlns:a16="http://schemas.microsoft.com/office/drawing/2014/main" id="{DD6556C4-5615-5EF1-0FE3-B7FE77DF8F5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1050709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4170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PERIVALE</a:t>
            </a:r>
          </a:p>
        </p:txBody>
      </p:sp>
      <p:pic>
        <p:nvPicPr>
          <p:cNvPr id="7" name="Picture 6" descr="A garden with many plants and trees&#10;">
            <a:extLst>
              <a:ext uri="{FF2B5EF4-FFF2-40B4-BE49-F238E27FC236}">
                <a16:creationId xmlns:a16="http://schemas.microsoft.com/office/drawing/2014/main" id="{9FAB6E43-5F14-6EDB-A19F-20F26BC7683E}"/>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96918" y="1328131"/>
            <a:ext cx="4420182" cy="2949328"/>
          </a:xfrm>
          <a:prstGeom prst="rect">
            <a:avLst/>
          </a:prstGeom>
        </p:spPr>
      </p:pic>
      <p:pic>
        <p:nvPicPr>
          <p:cNvPr id="10" name="Picture 9" descr="A woman walking a dog in front of a building, and two girls and a boy waiting at the bus stop.">
            <a:extLst>
              <a:ext uri="{FF2B5EF4-FFF2-40B4-BE49-F238E27FC236}">
                <a16:creationId xmlns:a16="http://schemas.microsoft.com/office/drawing/2014/main" id="{848241A6-5B54-B78F-4AB9-07558DC1C25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422318" y="1328130"/>
            <a:ext cx="4418034" cy="2947895"/>
          </a:xfrm>
          <a:prstGeom prst="rect">
            <a:avLst/>
          </a:prstGeom>
        </p:spPr>
      </p:pic>
      <p:pic>
        <p:nvPicPr>
          <p:cNvPr id="12" name="Picture 11" descr="A group of cars driving into and leaving a car park&#10;">
            <a:extLst>
              <a:ext uri="{FF2B5EF4-FFF2-40B4-BE49-F238E27FC236}">
                <a16:creationId xmlns:a16="http://schemas.microsoft.com/office/drawing/2014/main" id="{C198D318-8310-AC1C-29B4-F9DC18AA41DA}"/>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92629" y="4365685"/>
            <a:ext cx="4449773" cy="2949328"/>
          </a:xfrm>
          <a:prstGeom prst="rect">
            <a:avLst/>
          </a:prstGeom>
        </p:spPr>
      </p:pic>
      <p:pic>
        <p:nvPicPr>
          <p:cNvPr id="11" name="Picture 10" descr="A swampy river with tall grass and trees&#10;">
            <a:extLst>
              <a:ext uri="{FF2B5EF4-FFF2-40B4-BE49-F238E27FC236}">
                <a16:creationId xmlns:a16="http://schemas.microsoft.com/office/drawing/2014/main" id="{BB6B121D-4541-1EC5-D7EA-A02355828FE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422318" y="4365685"/>
            <a:ext cx="4418034" cy="2947895"/>
          </a:xfrm>
          <a:prstGeom prst="rect">
            <a:avLst/>
          </a:prstGeom>
        </p:spPr>
      </p:pic>
      <p:graphicFrame>
        <p:nvGraphicFramePr>
          <p:cNvPr id="5" name="object 2">
            <a:extLst>
              <a:ext uri="{FF2B5EF4-FFF2-40B4-BE49-F238E27FC236}">
                <a16:creationId xmlns:a16="http://schemas.microsoft.com/office/drawing/2014/main" id="{0AEE0626-C651-AB13-BBAA-A194AB4A1F8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52543833"/>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13" name="object 2">
            <a:extLst>
              <a:ext uri="{FF2B5EF4-FFF2-40B4-BE49-F238E27FC236}">
                <a16:creationId xmlns:a16="http://schemas.microsoft.com/office/drawing/2014/main" id="{0F7F3BCB-87BC-CDAB-A06D-EC4CBF0379D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0851142"/>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56510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Perivale: Key Statistics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pic>
        <p:nvPicPr>
          <p:cNvPr id="6146" name="55647F29-F8E1-4035-9D78-45FA17824F4A" descr="Perivale key statistics&#10;&#10;There are 16,185 residents living in Perivale.&#10;After white British, residents of Indian ethnic origin are the second largest population in Perivale, followed by residents of Arab ethnicity.&#10;Second lowest proportion household (53.2 percent) across the borough with English as their main language.&#10;After English, the top two languages spoken by children resident in Perivale and attending Ealing State maintained schools are Arabic followed by Polish.&#10;Perivale has the second lowest proportion (11.5 percent) of residents living in income deprived households across the 7 towns. &#10;The rates of overweight and obesity in reception (18.6 percent) is lower than the Ealing average (21.1 percent); the rates of overweight and obesity in year 6 children (43.2 percent) is higher than the Ealing average (39.2).&#10;Lowest proportion of children achieving a good level of development at the end of reception, and joint highest proportion of pupils achieving expected standard in reading, writing, maths at key stage 2 across the 7 towns.">
            <a:extLst>
              <a:ext uri="{FF2B5EF4-FFF2-40B4-BE49-F238E27FC236}">
                <a16:creationId xmlns:a16="http://schemas.microsoft.com/office/drawing/2014/main" id="{5B5F1154-DBE5-D4E8-7A94-6DB78DE8D33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58" b="5232"/>
          <a:stretch/>
        </p:blipFill>
        <p:spPr bwMode="auto">
          <a:xfrm>
            <a:off x="372950" y="1491341"/>
            <a:ext cx="9981005" cy="575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2">
            <a:extLst>
              <a:ext uri="{FF2B5EF4-FFF2-40B4-BE49-F238E27FC236}">
                <a16:creationId xmlns:a16="http://schemas.microsoft.com/office/drawing/2014/main" id="{7CC22F42-DDCA-706D-F698-BF2D1C8BA1C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42970683"/>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2" name="object 2">
            <a:extLst>
              <a:ext uri="{FF2B5EF4-FFF2-40B4-BE49-F238E27FC236}">
                <a16:creationId xmlns:a16="http://schemas.microsoft.com/office/drawing/2014/main" id="{F68A734F-CABE-76FD-5F1C-84A0BB95552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78701540"/>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74568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Perivale: Population Overview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36DC50B0-2A0C-2D81-381A-FC1210242B21}"/>
              </a:ext>
            </a:extLst>
          </p:cNvPr>
          <p:cNvSpPr txBox="1"/>
          <p:nvPr/>
        </p:nvSpPr>
        <p:spPr>
          <a:xfrm>
            <a:off x="774700" y="2105025"/>
            <a:ext cx="9613900" cy="2462213"/>
          </a:xfrm>
          <a:prstGeom prst="rect">
            <a:avLst/>
          </a:prstGeom>
          <a:noFill/>
        </p:spPr>
        <p:txBody>
          <a:bodyPr wrap="square" lIns="91440" tIns="45720" rIns="91440" bIns="45720" anchor="t">
            <a:spAutoFit/>
          </a:bodyPr>
          <a:lstStyle/>
          <a:p>
            <a:r>
              <a:rPr lang="en-GB" sz="1100" b="1" dirty="0"/>
              <a:t>Population</a:t>
            </a:r>
          </a:p>
          <a:p>
            <a:pPr marL="250190" indent="-250190">
              <a:buFont typeface="Arial" panose="020B0604020202020204" pitchFamily="34" charset="0"/>
              <a:buChar char="•"/>
            </a:pPr>
            <a:r>
              <a:rPr lang="en-GB" sz="1100" dirty="0">
                <a:solidFill>
                  <a:srgbClr val="000000"/>
                </a:solidFill>
                <a:latin typeface="Calibri" panose="020F0502020204030204" pitchFamily="34" charset="0"/>
              </a:rPr>
              <a:t>There are </a:t>
            </a:r>
            <a:r>
              <a:rPr lang="en-GB" sz="1100" dirty="0">
                <a:solidFill>
                  <a:srgbClr val="000000"/>
                </a:solidFill>
                <a:latin typeface="Calibri"/>
              </a:rPr>
              <a:t>16,185 </a:t>
            </a:r>
            <a:r>
              <a:rPr lang="en-GB" sz="1100" dirty="0">
                <a:solidFill>
                  <a:srgbClr val="000000"/>
                </a:solidFill>
                <a:latin typeface="Calibri" panose="020F0502020204030204" pitchFamily="34" charset="0"/>
              </a:rPr>
              <a:t>residents living in Perivale</a:t>
            </a:r>
          </a:p>
          <a:p>
            <a:pPr marL="250190" indent="-250190">
              <a:buFont typeface="Arial" panose="020B0604020202020204" pitchFamily="34" charset="0"/>
              <a:buChar char="•"/>
            </a:pPr>
            <a:r>
              <a:rPr lang="en-GB" sz="1100" dirty="0"/>
              <a:t>Residents identifying as Asian/Asian British make up the largest proportion (30.2%) of the Perivale population, followed by White Other (23.6%)</a:t>
            </a:r>
            <a:endParaRPr lang="en-GB" sz="1100" dirty="0">
              <a:solidFill>
                <a:srgbClr val="000000"/>
              </a:solidFill>
              <a:latin typeface="Calibri" panose="020F0502020204030204" pitchFamily="34" charset="0"/>
              <a:cs typeface="Calibri" panose="020F0502020204030204" pitchFamily="34" charset="0"/>
            </a:endParaRPr>
          </a:p>
          <a:p>
            <a:pPr marL="250190" indent="-250190">
              <a:buFont typeface="Arial" panose="020B0604020202020204" pitchFamily="34" charset="0"/>
              <a:buChar char="•"/>
            </a:pPr>
            <a:r>
              <a:rPr lang="en-GB" sz="1100" dirty="0"/>
              <a:t>Perivale has the highest proportion of residents of Other ethnicity (16.8%) across the 7 towns</a:t>
            </a:r>
          </a:p>
          <a:p>
            <a:pPr marL="250190" indent="-250190">
              <a:buFont typeface="Arial" panose="020B0604020202020204" pitchFamily="34" charset="0"/>
              <a:buChar char="•"/>
            </a:pPr>
            <a:r>
              <a:rPr lang="en-GB" sz="1100" dirty="0">
                <a:solidFill>
                  <a:srgbClr val="000000"/>
                </a:solidFill>
                <a:latin typeface="Calibri"/>
                <a:cs typeface="Calibri"/>
              </a:rPr>
              <a:t>The </a:t>
            </a:r>
            <a:r>
              <a:rPr lang="en-GB" sz="1100" dirty="0"/>
              <a:t>largest religious identity is Christianity (41.4%), followed by Islam (23.4%)</a:t>
            </a:r>
            <a:endParaRPr lang="en-GB" sz="1100" dirty="0">
              <a:cs typeface="Calibri" panose="020F0502020204030204"/>
            </a:endParaRPr>
          </a:p>
          <a:p>
            <a:pPr marL="250190" indent="-250190">
              <a:buFont typeface="Arial" panose="020B0604020202020204" pitchFamily="34" charset="0"/>
              <a:buChar char="•"/>
            </a:pPr>
            <a:r>
              <a:rPr lang="en-GB" sz="1100" dirty="0"/>
              <a:t>Second lowest proportion of households (53.2%) across the borough with English as their main language</a:t>
            </a:r>
          </a:p>
          <a:p>
            <a:pPr marL="250190" indent="-250190">
              <a:buFont typeface="Arial" panose="020B0604020202020204" pitchFamily="34" charset="0"/>
              <a:buChar char="•"/>
            </a:pPr>
            <a:r>
              <a:rPr lang="en-GB" sz="1100" dirty="0">
                <a:ea typeface="+mn-lt"/>
                <a:cs typeface="+mn-lt"/>
              </a:rPr>
              <a:t>After English, the top two languages spoken by children resident in Perivale and attending Ealing state-maintained schools are Arabic followed by Polish</a:t>
            </a:r>
            <a:endParaRPr lang="en-GB" sz="1100" dirty="0">
              <a:cs typeface="Calibri" panose="020F0502020204030204"/>
            </a:endParaRPr>
          </a:p>
          <a:p>
            <a:pPr marL="250190" indent="-250190">
              <a:buFont typeface="Arial" panose="020B0604020202020204" pitchFamily="34" charset="0"/>
              <a:buChar char="•"/>
            </a:pPr>
            <a:r>
              <a:rPr lang="en-GB" sz="1100" dirty="0"/>
              <a:t>Perivale has the third lowest proportion (4.0%) of self-reported bad or very bad health across the borough</a:t>
            </a:r>
          </a:p>
          <a:p>
            <a:endParaRPr lang="en-GB" sz="1100" b="1" dirty="0"/>
          </a:p>
          <a:p>
            <a:r>
              <a:rPr lang="en-GB" sz="1100" b="1" dirty="0"/>
              <a:t>Deprivation</a:t>
            </a:r>
          </a:p>
          <a:p>
            <a:pPr marL="250190" indent="-250190">
              <a:buFont typeface="Arial" panose="020B0604020202020204" pitchFamily="34" charset="0"/>
              <a:buChar char="•"/>
            </a:pPr>
            <a:r>
              <a:rPr lang="en-GB" sz="1100" dirty="0"/>
              <a:t>Perivale has an Index of Multiple Deprivation (IMD) Score of 17.7 which is lower than the borough average (22.7). The higher the IMD score the more deprived the area. </a:t>
            </a:r>
          </a:p>
          <a:p>
            <a:pPr marL="250190" indent="-250190">
              <a:buFont typeface="Arial" panose="020B0604020202020204" pitchFamily="34" charset="0"/>
              <a:buChar char="•"/>
            </a:pPr>
            <a:r>
              <a:rPr lang="en-GB" sz="1100" dirty="0"/>
              <a:t>1 out of 9 LSOAs* is in the most deprived 20%. Perivale has the 2</a:t>
            </a:r>
            <a:r>
              <a:rPr lang="en-GB" sz="1100" baseline="30000" dirty="0"/>
              <a:t>nd</a:t>
            </a:r>
            <a:r>
              <a:rPr lang="en-GB" sz="1100" dirty="0"/>
              <a:t> lowest proportion of the most deprived LSOAs across the seven towns (11.1%);</a:t>
            </a:r>
            <a:endParaRPr lang="en-GB" sz="1100" dirty="0">
              <a:cs typeface="Calibri"/>
            </a:endParaRPr>
          </a:p>
          <a:p>
            <a:pPr marL="250190" indent="-250190">
              <a:buFont typeface="Arial" panose="020B0604020202020204" pitchFamily="34" charset="0"/>
              <a:buChar char="•"/>
            </a:pPr>
            <a:r>
              <a:rPr lang="en-GB" sz="1100" dirty="0"/>
              <a:t>Perivale has the second lowest proportion (11.5%) of residents living in income-deprived households across the seven towns</a:t>
            </a:r>
            <a:endParaRPr lang="en-GB" sz="1100" dirty="0">
              <a:cs typeface="Calibri"/>
            </a:endParaRPr>
          </a:p>
        </p:txBody>
      </p:sp>
      <p:sp>
        <p:nvSpPr>
          <p:cNvPr id="8" name="TextBox 7">
            <a:extLst>
              <a:ext uri="{FF2B5EF4-FFF2-40B4-BE49-F238E27FC236}">
                <a16:creationId xmlns:a16="http://schemas.microsoft.com/office/drawing/2014/main" id="{C9E75045-D51B-9F6A-7E8A-CF7B49CAC4EA}"/>
              </a:ext>
            </a:extLst>
          </p:cNvPr>
          <p:cNvSpPr txBox="1"/>
          <p:nvPr/>
        </p:nvSpPr>
        <p:spPr>
          <a:xfrm>
            <a:off x="774700" y="6961693"/>
            <a:ext cx="8153400" cy="461665"/>
          </a:xfrm>
          <a:prstGeom prst="rect">
            <a:avLst/>
          </a:prstGeom>
          <a:noFill/>
        </p:spPr>
        <p:txBody>
          <a:bodyPr wrap="square" rtlCol="0">
            <a:spAutoFit/>
          </a:bodyPr>
          <a:lstStyle/>
          <a:p>
            <a:r>
              <a:rPr lang="en-GB" sz="800" dirty="0"/>
              <a:t>*Lower Layer Super Output Area (LSOA) is a geographic area designed to improve the reporting of small area statistics in England and Wales. LSOAs have an average population of 1500 people or 650 households and there are 196 LSOAs in Ealing.</a:t>
            </a:r>
          </a:p>
          <a:p>
            <a:endParaRPr lang="en-GB" sz="800" dirty="0"/>
          </a:p>
        </p:txBody>
      </p:sp>
      <p:graphicFrame>
        <p:nvGraphicFramePr>
          <p:cNvPr id="5" name="object 2">
            <a:extLst>
              <a:ext uri="{FF2B5EF4-FFF2-40B4-BE49-F238E27FC236}">
                <a16:creationId xmlns:a16="http://schemas.microsoft.com/office/drawing/2014/main" id="{5AD8DFC5-158E-1888-0B8D-74AADB5CCCC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60445926"/>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83EC0200-5B76-DF7B-4516-8FFE29AA4DB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79948843"/>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17230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Perivale: Health Profile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5CDF6887-B9DE-95B6-391B-DEB00B3A5866}"/>
              </a:ext>
            </a:extLst>
          </p:cNvPr>
          <p:cNvSpPr txBox="1"/>
          <p:nvPr/>
        </p:nvSpPr>
        <p:spPr>
          <a:xfrm>
            <a:off x="774700" y="1876425"/>
            <a:ext cx="9372600" cy="3308598"/>
          </a:xfrm>
          <a:prstGeom prst="rect">
            <a:avLst/>
          </a:prstGeom>
          <a:noFill/>
        </p:spPr>
        <p:txBody>
          <a:bodyPr wrap="square" lIns="91440" tIns="45720" rIns="91440" bIns="45720" anchor="t">
            <a:spAutoFit/>
          </a:bodyPr>
          <a:lstStyle/>
          <a:p>
            <a:r>
              <a:rPr lang="en-GB" sz="1100" b="1" dirty="0"/>
              <a:t>Life expectancy and deaths</a:t>
            </a:r>
          </a:p>
          <a:p>
            <a:pPr marL="250190" indent="-250190">
              <a:buFont typeface="Arial" panose="020B0604020202020204" pitchFamily="34" charset="0"/>
              <a:buChar char="•"/>
            </a:pPr>
            <a:r>
              <a:rPr lang="en-GB" sz="1100" dirty="0"/>
              <a:t>The life expectancy of males (81.1 years) and females (86.1 years) in Perivale is higher than the Ealing average (80.3)</a:t>
            </a:r>
            <a:endParaRPr lang="en-GB" sz="1100" dirty="0">
              <a:cs typeface="Calibri" panose="020F0502020204030204"/>
            </a:endParaRPr>
          </a:p>
          <a:p>
            <a:pPr marL="250190" indent="-250190">
              <a:buFont typeface="Arial" panose="020B0604020202020204" pitchFamily="34" charset="0"/>
              <a:buChar char="•"/>
            </a:pPr>
            <a:r>
              <a:rPr lang="en-GB" sz="1100" dirty="0"/>
              <a:t>The rate of preventable deaths is 23.3% lower than the England average</a:t>
            </a:r>
            <a:endParaRPr lang="en-GB" sz="1100" dirty="0">
              <a:solidFill>
                <a:srgbClr val="FF0000"/>
              </a:solidFill>
              <a:cs typeface="Calibri" panose="020F0502020204030204"/>
            </a:endParaRPr>
          </a:p>
          <a:p>
            <a:pPr marL="250190" indent="-250190">
              <a:buFont typeface="Arial" panose="020B0604020202020204" pitchFamily="34" charset="0"/>
              <a:buChar char="•"/>
            </a:pPr>
            <a:r>
              <a:rPr lang="en-GB" sz="1100" dirty="0"/>
              <a:t>Joint third highest rate of deaths involving Covid across the seven towns</a:t>
            </a:r>
            <a:endParaRPr lang="en-GB" sz="1100" b="1" dirty="0">
              <a:cs typeface="Calibri" panose="020F0502020204030204"/>
            </a:endParaRPr>
          </a:p>
          <a:p>
            <a:endParaRPr lang="en-GB" sz="1100" dirty="0"/>
          </a:p>
          <a:p>
            <a:r>
              <a:rPr lang="en-GB" sz="1100" b="1" dirty="0"/>
              <a:t>Prevalence of long-term conditions in adults 18+*</a:t>
            </a:r>
          </a:p>
          <a:p>
            <a:pPr marL="250190" indent="-250190">
              <a:buFont typeface="Arial" panose="020B0604020202020204" pitchFamily="34" charset="0"/>
              <a:buChar char="•"/>
            </a:pPr>
            <a:r>
              <a:rPr lang="en-GB" sz="1100" dirty="0"/>
              <a:t>Fourth highest rate of obesity across the seven towns. </a:t>
            </a:r>
            <a:r>
              <a:rPr kumimoji="0" lang="en-GB" sz="1100" b="0" i="0" u="none" strike="noStrike" kern="1200" cap="none" spc="0" normalizeH="0" baseline="0" noProof="0" dirty="0">
                <a:ln>
                  <a:noFill/>
                </a:ln>
                <a:effectLst/>
                <a:uLnTx/>
                <a:uFillTx/>
                <a:latin typeface="Calibri"/>
                <a:ea typeface="+mn-ea"/>
                <a:cs typeface="+mn-cs"/>
              </a:rPr>
              <a:t>The highest rates are in the Mixed White &amp;</a:t>
            </a:r>
            <a:r>
              <a:rPr lang="en-GB" sz="1100" dirty="0">
                <a:latin typeface="Calibri"/>
              </a:rPr>
              <a:t> </a:t>
            </a:r>
            <a:r>
              <a:rPr kumimoji="0" lang="en-GB" sz="1100" b="0" i="0" u="none" strike="noStrike" kern="1200" cap="none" spc="0" normalizeH="0" baseline="0" noProof="0" dirty="0">
                <a:ln>
                  <a:noFill/>
                </a:ln>
                <a:effectLst/>
                <a:uLnTx/>
                <a:uFillTx/>
                <a:latin typeface="Calibri"/>
                <a:ea typeface="+mn-ea"/>
                <a:cs typeface="+mn-cs"/>
              </a:rPr>
              <a:t> Black Caribbean, Black Caribbean, White Irish, Black African, White British, Bangladeshi and Other Black populations – all significantly higher than the Perivale average</a:t>
            </a:r>
            <a:endParaRPr lang="en-GB" sz="1100" dirty="0">
              <a:cs typeface="Calibri"/>
            </a:endParaRPr>
          </a:p>
          <a:p>
            <a:pPr marL="250190" indent="-250190">
              <a:buFont typeface="Arial" panose="020B0604020202020204" pitchFamily="34" charset="0"/>
              <a:buChar char="•"/>
            </a:pPr>
            <a:r>
              <a:rPr lang="en-GB" sz="1100" dirty="0"/>
              <a:t>Fourth highest rate of diabetes across the seven towns. </a:t>
            </a:r>
            <a:r>
              <a:rPr kumimoji="0" lang="en-GB" sz="1100" b="0" i="0" u="none" strike="noStrike" kern="1200" cap="none" spc="0" normalizeH="0" baseline="0" noProof="0" dirty="0">
                <a:ln>
                  <a:noFill/>
                </a:ln>
                <a:effectLst/>
                <a:uLnTx/>
                <a:uFillTx/>
                <a:latin typeface="Calibri"/>
                <a:ea typeface="+mn-ea"/>
                <a:cs typeface="+mn-cs"/>
              </a:rPr>
              <a:t>The highest rates are </a:t>
            </a:r>
            <a:r>
              <a:rPr lang="en-GB" sz="1100" dirty="0">
                <a:latin typeface="Calibri"/>
              </a:rPr>
              <a:t>in the </a:t>
            </a:r>
            <a:r>
              <a:rPr kumimoji="0" lang="en-GB" sz="1100" b="0" i="0" u="none" strike="noStrike" kern="1200" cap="none" spc="0" normalizeH="0" baseline="0" noProof="0" dirty="0">
                <a:ln>
                  <a:noFill/>
                </a:ln>
                <a:effectLst/>
                <a:uLnTx/>
                <a:uFillTx/>
                <a:latin typeface="Calibri"/>
                <a:ea typeface="+mn-ea"/>
                <a:cs typeface="+mn-cs"/>
              </a:rPr>
              <a:t>Mixed White &amp; Black Caribbean,</a:t>
            </a:r>
            <a:r>
              <a:rPr lang="en-GB" sz="1100" dirty="0">
                <a:latin typeface="Calibri"/>
              </a:rPr>
              <a:t> </a:t>
            </a:r>
            <a:r>
              <a:rPr kumimoji="0" lang="en-GB" sz="1100" b="0" i="0" u="none" strike="noStrike" kern="1200" cap="none" spc="0" normalizeH="0" baseline="0" noProof="0" dirty="0">
                <a:ln>
                  <a:noFill/>
                </a:ln>
                <a:effectLst/>
                <a:uLnTx/>
                <a:uFillTx/>
                <a:latin typeface="Calibri"/>
                <a:ea typeface="+mn-ea"/>
                <a:cs typeface="+mn-cs"/>
              </a:rPr>
              <a:t> and Bangladeshi</a:t>
            </a:r>
            <a:r>
              <a:rPr lang="en-GB" sz="1100" dirty="0">
                <a:latin typeface="Calibri"/>
              </a:rPr>
              <a:t> populations</a:t>
            </a:r>
            <a:r>
              <a:rPr kumimoji="0" lang="en-GB" sz="1100" b="0" i="0" u="none" strike="noStrike" kern="1200" cap="none" spc="0" normalizeH="0" baseline="0" noProof="0" dirty="0">
                <a:ln>
                  <a:noFill/>
                </a:ln>
                <a:effectLst/>
                <a:uLnTx/>
                <a:uFillTx/>
                <a:latin typeface="Calibri"/>
                <a:ea typeface="+mn-ea"/>
                <a:cs typeface="+mn-cs"/>
              </a:rPr>
              <a:t>, both significantly higher than the Perivale average</a:t>
            </a:r>
            <a:endParaRPr lang="en-GB" sz="1100" dirty="0">
              <a:cs typeface="Calibri" panose="020F0502020204030204"/>
            </a:endParaRPr>
          </a:p>
          <a:p>
            <a:pPr marL="250190" indent="-250190" defTabSz="802020">
              <a:buFont typeface="Arial" panose="020B0604020202020204" pitchFamily="34" charset="0"/>
              <a:buChar char="•"/>
              <a:defRPr/>
            </a:pPr>
            <a:r>
              <a:rPr lang="en-GB" sz="1100" dirty="0">
                <a:latin typeface="Calibri"/>
              </a:rPr>
              <a:t>Fourth highest rate of hypertension across the seven towns. </a:t>
            </a:r>
            <a:r>
              <a:rPr kumimoji="0" lang="en-GB" sz="1100" b="0" i="0" u="none" strike="noStrike" kern="1200" cap="none" spc="0" normalizeH="0" baseline="0" noProof="0" dirty="0">
                <a:ln>
                  <a:noFill/>
                </a:ln>
                <a:effectLst/>
                <a:uLnTx/>
                <a:uFillTx/>
                <a:latin typeface="Calibri"/>
                <a:ea typeface="+mn-ea"/>
                <a:cs typeface="+mn-cs"/>
              </a:rPr>
              <a:t>The highest rate is in the Black Caribbean population, nearly three times the Perivale</a:t>
            </a:r>
            <a:r>
              <a:rPr lang="en-GB" sz="1100" dirty="0">
                <a:latin typeface="Calibri"/>
              </a:rPr>
              <a:t>e average</a:t>
            </a:r>
            <a:endParaRPr lang="en-GB" sz="1100" dirty="0">
              <a:latin typeface="Calibri"/>
              <a:cs typeface="Calibri"/>
            </a:endParaRPr>
          </a:p>
          <a:p>
            <a:pPr marL="250190" indent="-250190" defTabSz="802020">
              <a:buFont typeface="Arial" panose="020B0604020202020204" pitchFamily="34" charset="0"/>
              <a:buChar char="•"/>
              <a:defRPr/>
            </a:pPr>
            <a:r>
              <a:rPr lang="en-GB" sz="1100" dirty="0">
                <a:latin typeface="Calibri"/>
              </a:rPr>
              <a:t>Second lowest rate of depression in the borough. </a:t>
            </a:r>
            <a:r>
              <a:rPr kumimoji="0" lang="en-GB" sz="1100" b="0" i="0" u="none" strike="noStrike" kern="1200" cap="none" spc="0" normalizeH="0" baseline="0" noProof="0" dirty="0">
                <a:ln>
                  <a:noFill/>
                </a:ln>
                <a:effectLst/>
                <a:uLnTx/>
                <a:uFillTx/>
                <a:latin typeface="Calibri"/>
                <a:ea typeface="+mn-ea"/>
                <a:cs typeface="+mn-cs"/>
              </a:rPr>
              <a:t>The highest rates are in the White British and Other Mixed populations- all significantly higher than Perivale average. Note - there are low levels of recorded depression among South Asian communities. This may under-represent the true </a:t>
            </a:r>
            <a:r>
              <a:rPr lang="en-GB" sz="1100" dirty="0">
                <a:latin typeface="Calibri"/>
              </a:rPr>
              <a:t>picture in some groups. </a:t>
            </a:r>
            <a:endParaRPr lang="en-GB" sz="1100" b="0" i="0" u="none" strike="noStrike" kern="1200" cap="none" spc="0" normalizeH="0" baseline="0" noProof="0" dirty="0">
              <a:ln>
                <a:noFill/>
              </a:ln>
              <a:effectLst/>
              <a:uLnTx/>
              <a:uFillTx/>
              <a:latin typeface="Calibri"/>
              <a:cs typeface="Calibri"/>
            </a:endParaRPr>
          </a:p>
          <a:p>
            <a:pPr defTabSz="802020">
              <a:defRPr/>
            </a:pPr>
            <a:endParaRPr lang="en-GB" sz="1100" dirty="0">
              <a:latin typeface="Calibri"/>
            </a:endParaRPr>
          </a:p>
          <a:p>
            <a:r>
              <a:rPr lang="en-GB" sz="1100" b="1" dirty="0"/>
              <a:t>Other health indicators</a:t>
            </a:r>
          </a:p>
          <a:p>
            <a:pPr marL="250190" indent="-250190">
              <a:buFont typeface="Arial" panose="020B0604020202020204" pitchFamily="34" charset="0"/>
              <a:buChar char="•"/>
            </a:pPr>
            <a:r>
              <a:rPr lang="en-GB" sz="1100" dirty="0"/>
              <a:t>Emergency hospital admissions for all causes, all ages, is approximately 4% higher than the England average</a:t>
            </a:r>
            <a:endParaRPr lang="en-GB" sz="1100" dirty="0">
              <a:cs typeface="Calibri" panose="020F0502020204030204"/>
            </a:endParaRPr>
          </a:p>
          <a:p>
            <a:pPr marL="250190" indent="-250190">
              <a:buFont typeface="Arial" panose="020B0604020202020204" pitchFamily="34" charset="0"/>
              <a:buChar char="•"/>
            </a:pPr>
            <a:r>
              <a:rPr lang="en-GB" sz="1100" dirty="0"/>
              <a:t>Hospital admissions for conditions attributable to alcohol is 15.9% higher than the England average (England: 100 and Ealing borough: 108.2)</a:t>
            </a:r>
            <a:endParaRPr lang="en-GB" sz="1100" dirty="0">
              <a:cs typeface="Calibri" panose="020F0502020204030204"/>
            </a:endParaRPr>
          </a:p>
          <a:p>
            <a:pPr marL="250190" indent="-250190">
              <a:buFont typeface="Arial" panose="020B0604020202020204" pitchFamily="34" charset="0"/>
              <a:buChar char="•"/>
            </a:pPr>
            <a:r>
              <a:rPr lang="en-GB" sz="1100" dirty="0"/>
              <a:t>The rate of overweight and obesity in Reception (18.6%) is lower than the Ealing average (21.1%); the rate of overweight and obesity in Year 6 children (43.2%) is higher than the Ealing average (39.2%)</a:t>
            </a:r>
          </a:p>
        </p:txBody>
      </p:sp>
      <p:sp>
        <p:nvSpPr>
          <p:cNvPr id="3" name="TextBox 2">
            <a:extLst>
              <a:ext uri="{FF2B5EF4-FFF2-40B4-BE49-F238E27FC236}">
                <a16:creationId xmlns:a16="http://schemas.microsoft.com/office/drawing/2014/main" id="{FA5E3C96-9953-EF7E-A143-4EC1977CA807}"/>
              </a:ext>
            </a:extLst>
          </p:cNvPr>
          <p:cNvSpPr txBox="1"/>
          <p:nvPr/>
        </p:nvSpPr>
        <p:spPr>
          <a:xfrm>
            <a:off x="751840" y="5477818"/>
            <a:ext cx="6019800" cy="230832"/>
          </a:xfrm>
          <a:prstGeom prst="rect">
            <a:avLst/>
          </a:prstGeom>
          <a:noFill/>
        </p:spPr>
        <p:txBody>
          <a:bodyPr wrap="square" rtlCol="0">
            <a:spAutoFit/>
          </a:bodyPr>
          <a:lstStyle/>
          <a:p>
            <a:r>
              <a:rPr lang="en-GB" sz="900" dirty="0"/>
              <a:t>*data relates to number of people diagnosed.</a:t>
            </a:r>
          </a:p>
        </p:txBody>
      </p:sp>
      <p:graphicFrame>
        <p:nvGraphicFramePr>
          <p:cNvPr id="6" name="object 2">
            <a:extLst>
              <a:ext uri="{FF2B5EF4-FFF2-40B4-BE49-F238E27FC236}">
                <a16:creationId xmlns:a16="http://schemas.microsoft.com/office/drawing/2014/main" id="{01093FC3-F9CE-D047-C72A-0B889A2EECC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081078302"/>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5" name="object 2">
            <a:extLst>
              <a:ext uri="{FF2B5EF4-FFF2-40B4-BE49-F238E27FC236}">
                <a16:creationId xmlns:a16="http://schemas.microsoft.com/office/drawing/2014/main" id="{02DFDE5F-03C7-7D98-0967-03FAE384E39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03194186"/>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9001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Perivale: The Wider Determinants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43EC833-74A3-4A16-5243-6BD4C6955E6E}"/>
              </a:ext>
            </a:extLst>
          </p:cNvPr>
          <p:cNvSpPr txBox="1"/>
          <p:nvPr/>
        </p:nvSpPr>
        <p:spPr>
          <a:xfrm>
            <a:off x="196409" y="1865380"/>
            <a:ext cx="9959593" cy="3308598"/>
          </a:xfrm>
          <a:prstGeom prst="rect">
            <a:avLst/>
          </a:prstGeom>
          <a:noFill/>
        </p:spPr>
        <p:txBody>
          <a:bodyPr wrap="square" lIns="91440" tIns="45720" rIns="91440" bIns="45720" anchor="t">
            <a:spAutoFit/>
          </a:bodyPr>
          <a:lstStyle/>
          <a:p>
            <a:r>
              <a:rPr lang="en-GB" sz="1100" b="1" dirty="0"/>
              <a:t>Income &amp; Unemployment</a:t>
            </a:r>
            <a:endParaRPr lang="en-GB" sz="1100" b="1" dirty="0">
              <a:solidFill>
                <a:srgbClr val="FF0000"/>
              </a:solidFill>
            </a:endParaRPr>
          </a:p>
          <a:p>
            <a:pPr marL="250190" indent="-250190">
              <a:buFont typeface="Arial" panose="020B0604020202020204" pitchFamily="34" charset="0"/>
              <a:buChar char="•"/>
            </a:pPr>
            <a:r>
              <a:rPr lang="en-GB" sz="1100" dirty="0"/>
              <a:t>Median household income estimates per year in Perivale is £32,207  (Ealing borough - £34,491; London - £36,427; UK - £32,400)</a:t>
            </a:r>
            <a:endParaRPr lang="en-GB" sz="1100" dirty="0">
              <a:cs typeface="Calibri" panose="020F0502020204030204"/>
            </a:endParaRPr>
          </a:p>
          <a:p>
            <a:pPr marL="250190" indent="-250190">
              <a:buFont typeface="Arial" panose="020B0604020202020204" pitchFamily="34" charset="0"/>
              <a:buChar char="•"/>
            </a:pPr>
            <a:r>
              <a:rPr lang="en-GB" sz="1100" dirty="0"/>
              <a:t>Forth highest proportion (8.4%) of the working age population claiming out of work benefit across the 7 towns </a:t>
            </a:r>
            <a:endParaRPr lang="en-GB" sz="1100" dirty="0">
              <a:cs typeface="Calibri" panose="020F0502020204030204"/>
            </a:endParaRPr>
          </a:p>
          <a:p>
            <a:pPr marL="250190" indent="-250190">
              <a:buFont typeface="Arial" panose="020B0604020202020204" pitchFamily="34" charset="0"/>
              <a:buChar char="•"/>
            </a:pPr>
            <a:r>
              <a:rPr lang="en-GB" sz="1100" dirty="0"/>
              <a:t>Third highest rate of long-term unemployed in the working age population (3.5 per 1,000) across the borough</a:t>
            </a:r>
            <a:endParaRPr lang="en-GB" sz="1100" dirty="0">
              <a:cs typeface="Calibri" panose="020F0502020204030204"/>
            </a:endParaRPr>
          </a:p>
          <a:p>
            <a:endParaRPr lang="en-GB" sz="1100" b="1" dirty="0"/>
          </a:p>
          <a:p>
            <a:r>
              <a:rPr lang="en-GB" sz="1100" b="1" dirty="0"/>
              <a:t>Housing</a:t>
            </a:r>
          </a:p>
          <a:p>
            <a:pPr marL="149860" indent="-149860">
              <a:buFont typeface="Arial" panose="020B0604020202020204" pitchFamily="34" charset="0"/>
              <a:buChar char="•"/>
            </a:pPr>
            <a:r>
              <a:rPr lang="en-GB" sz="1100" dirty="0"/>
              <a:t>Lowest number of households (5,657) across the seven towns; of these, 54.8% are owner occupied, 35.5% are privately rented, 8.7% are socially rented, 0.9% are in shared ownership, and 0.1% live rent free</a:t>
            </a:r>
            <a:endParaRPr lang="en-GB" sz="1100" dirty="0">
              <a:cs typeface="Calibri" panose="020F0502020204030204"/>
            </a:endParaRPr>
          </a:p>
          <a:p>
            <a:pPr marL="149860" indent="-149860">
              <a:buFont typeface="Arial" panose="020B0604020202020204" pitchFamily="34" charset="0"/>
              <a:buChar char="•"/>
            </a:pPr>
            <a:endParaRPr lang="en-GB" sz="1100" dirty="0">
              <a:cs typeface="Calibri" panose="020F0502020204030204"/>
            </a:endParaRPr>
          </a:p>
          <a:p>
            <a:r>
              <a:rPr lang="en-GB" sz="1100" b="1" dirty="0"/>
              <a:t>Education</a:t>
            </a:r>
          </a:p>
          <a:p>
            <a:pPr marL="149860" indent="-149860">
              <a:buFont typeface="Arial" panose="020B0604020202020204" pitchFamily="34" charset="0"/>
              <a:buChar char="•"/>
            </a:pPr>
            <a:r>
              <a:rPr lang="en-GB" sz="1100" dirty="0"/>
              <a:t>Forth highest proportion of children (26.8%) eligible for Free School Meals across the seven towns</a:t>
            </a:r>
            <a:endParaRPr lang="en-GB" sz="1100" dirty="0">
              <a:cs typeface="Calibri"/>
            </a:endParaRPr>
          </a:p>
          <a:p>
            <a:pPr marL="149860" indent="-149860">
              <a:buFont typeface="Arial" panose="020B0604020202020204" pitchFamily="34" charset="0"/>
              <a:buChar char="•"/>
            </a:pPr>
            <a:r>
              <a:rPr lang="en-GB" sz="1100" dirty="0"/>
              <a:t>Lowest proportion of children achieving a good level of development at the end of reception, and joint highest proportion of pupils achieving expected standard in Reading Writing Maths at Key Stage 2 across the 7 towns </a:t>
            </a:r>
          </a:p>
          <a:p>
            <a:endParaRPr lang="en-GB" sz="1100" b="1" dirty="0"/>
          </a:p>
          <a:p>
            <a:r>
              <a:rPr lang="en-GB" sz="1100" b="1" dirty="0"/>
              <a:t>Crime</a:t>
            </a:r>
          </a:p>
          <a:p>
            <a:pPr marL="149860" indent="-149860">
              <a:buFont typeface="Arial" panose="020B0604020202020204" pitchFamily="34" charset="0"/>
              <a:buChar char="•"/>
            </a:pPr>
            <a:r>
              <a:rPr lang="en-GB" sz="1100" dirty="0"/>
              <a:t>There were 1,491 total notifiable offences (TNO) in Perivale in 2022. The TNO rate is lower than the Ealing average </a:t>
            </a:r>
            <a:endParaRPr lang="en-GB" sz="1100" dirty="0">
              <a:cs typeface="Calibri" panose="020F0502020204030204"/>
            </a:endParaRPr>
          </a:p>
          <a:p>
            <a:pPr marL="149860" indent="-149860">
              <a:buFont typeface="Arial" panose="020B0604020202020204" pitchFamily="34" charset="0"/>
              <a:buChar char="•"/>
            </a:pPr>
            <a:r>
              <a:rPr lang="en-GB" sz="1100" dirty="0"/>
              <a:t>There were 40 domestic abuse offences (DAO) in Perivale in 2022. The DAO rate is higher than the Ealing average </a:t>
            </a:r>
            <a:endParaRPr lang="en-GB" sz="1100" dirty="0">
              <a:highlight>
                <a:srgbClr val="00FF00"/>
              </a:highlight>
              <a:cs typeface="Calibri" panose="020F0502020204030204"/>
            </a:endParaRPr>
          </a:p>
          <a:p>
            <a:pPr marL="149860" indent="-149860">
              <a:buFont typeface="Arial" panose="020B0604020202020204" pitchFamily="34" charset="0"/>
              <a:buChar char="•"/>
            </a:pPr>
            <a:endParaRPr lang="en-GB" sz="1100" dirty="0">
              <a:cs typeface="Calibri" panose="020F0502020204030204"/>
            </a:endParaRPr>
          </a:p>
          <a:p>
            <a:endParaRPr lang="en-GB" sz="1100" dirty="0"/>
          </a:p>
        </p:txBody>
      </p:sp>
      <p:graphicFrame>
        <p:nvGraphicFramePr>
          <p:cNvPr id="5" name="object 2">
            <a:extLst>
              <a:ext uri="{FF2B5EF4-FFF2-40B4-BE49-F238E27FC236}">
                <a16:creationId xmlns:a16="http://schemas.microsoft.com/office/drawing/2014/main" id="{F80DC051-CF94-C2E5-C9A1-F0AD30266E1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96169013"/>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9004BA95-E904-3743-803B-BDB0303C823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800825238"/>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20254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Perivale: Community Voice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8888D0D-6D51-95A3-56B7-C72D0A55338F}"/>
              </a:ext>
            </a:extLst>
          </p:cNvPr>
          <p:cNvSpPr txBox="1"/>
          <p:nvPr/>
        </p:nvSpPr>
        <p:spPr>
          <a:xfrm>
            <a:off x="170675" y="1301894"/>
            <a:ext cx="10281425" cy="6118983"/>
          </a:xfrm>
          <a:prstGeom prst="rect">
            <a:avLst/>
          </a:prstGeom>
          <a:solidFill>
            <a:schemeClr val="accent4">
              <a:lumMod val="20000"/>
              <a:lumOff val="80000"/>
            </a:schemeClr>
          </a:solidFill>
        </p:spPr>
        <p:txBody>
          <a:bodyPr wrap="square">
            <a:spAutoFit/>
          </a:bodyPr>
          <a:lstStyle/>
          <a:p>
            <a:pPr algn="ctr"/>
            <a:r>
              <a:rPr lang="en-GB" sz="2000" b="1" dirty="0"/>
              <a:t>What matters to Perivale residents for their health and wellbeing?</a:t>
            </a:r>
          </a:p>
          <a:p>
            <a:pPr algn="ctr"/>
            <a:endParaRPr lang="en-GB" sz="2000" b="1" dirty="0"/>
          </a:p>
          <a:p>
            <a:pPr algn="ctr"/>
            <a:endParaRPr lang="en-GB" sz="2000"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endParaRPr lang="en-GB" sz="1579" dirty="0">
              <a:solidFill>
                <a:schemeClr val="bg1">
                  <a:lumMod val="95000"/>
                </a:schemeClr>
              </a:solidFill>
              <a:highlight>
                <a:srgbClr val="00FF00"/>
              </a:highlight>
            </a:endParaRPr>
          </a:p>
        </p:txBody>
      </p:sp>
      <p:sp>
        <p:nvSpPr>
          <p:cNvPr id="4" name="Rectangle 3">
            <a:extLst>
              <a:ext uri="{FF2B5EF4-FFF2-40B4-BE49-F238E27FC236}">
                <a16:creationId xmlns:a16="http://schemas.microsoft.com/office/drawing/2014/main" id="{1B0F1535-6E56-8366-A98A-57486E9F44A7}"/>
              </a:ext>
            </a:extLst>
          </p:cNvPr>
          <p:cNvSpPr/>
          <p:nvPr/>
        </p:nvSpPr>
        <p:spPr>
          <a:xfrm>
            <a:off x="1536700" y="1800225"/>
            <a:ext cx="3733800" cy="20574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dirty="0">
                <a:ln w="0"/>
                <a:solidFill>
                  <a:schemeClr val="tx1"/>
                </a:solidFill>
                <a:latin typeface="Arial" panose="020B0604020202020204" pitchFamily="34" charset="0"/>
                <a:cs typeface="Arial" panose="020B0604020202020204" pitchFamily="34" charset="0"/>
              </a:rPr>
              <a:t>“</a:t>
            </a:r>
            <a:r>
              <a:rPr lang="en-GB" sz="1600" dirty="0">
                <a:ln w="0"/>
                <a:solidFill>
                  <a:schemeClr val="tx1"/>
                </a:solidFill>
                <a:latin typeface="Arial" panose="020B0604020202020204" pitchFamily="34" charset="0"/>
                <a:cs typeface="Arial" panose="020B0604020202020204" pitchFamily="34" charset="0"/>
              </a:rPr>
              <a:t>Help with social isolation, especially for the over 60’s. We particularly miss Neighbourly Care - social activities, kind staff, excursions</a:t>
            </a:r>
            <a:r>
              <a:rPr lang="en-GB" sz="1800" dirty="0">
                <a:ln w="0"/>
                <a:solidFill>
                  <a:schemeClr val="tx1"/>
                </a:solidFill>
                <a:latin typeface="Arial" panose="020B0604020202020204" pitchFamily="34" charset="0"/>
                <a:cs typeface="Arial" panose="020B0604020202020204" pitchFamily="34" charset="0"/>
              </a:rPr>
              <a:t>.</a:t>
            </a:r>
            <a:r>
              <a:rPr lang="en-GB" sz="2000" b="1" dirty="0">
                <a:ln w="0"/>
                <a:solidFill>
                  <a:schemeClr val="tx1"/>
                </a:solidFill>
                <a:latin typeface="Arial" panose="020B0604020202020204" pitchFamily="34" charset="0"/>
                <a:cs typeface="Arial" panose="020B0604020202020204" pitchFamily="34" charset="0"/>
              </a:rPr>
              <a:t>”</a:t>
            </a:r>
          </a:p>
          <a:p>
            <a:pPr algn="ctr">
              <a:lnSpc>
                <a:spcPct val="107000"/>
              </a:lnSpc>
              <a:spcAft>
                <a:spcPts val="702"/>
              </a:spcAft>
            </a:pPr>
            <a:r>
              <a:rPr lang="en-GB" sz="900" dirty="0">
                <a:ln w="0"/>
                <a:solidFill>
                  <a:schemeClr val="tx1"/>
                </a:solidFill>
                <a:latin typeface="Arial" panose="020B0604020202020204" pitchFamily="34" charset="0"/>
                <a:cs typeface="Arial" panose="020B0604020202020204" pitchFamily="34" charset="0"/>
              </a:rPr>
              <a:t>Community conversations Mindfood Community Group</a:t>
            </a:r>
          </a:p>
        </p:txBody>
      </p:sp>
      <p:sp>
        <p:nvSpPr>
          <p:cNvPr id="6" name="Rectangle 5">
            <a:extLst>
              <a:ext uri="{FF2B5EF4-FFF2-40B4-BE49-F238E27FC236}">
                <a16:creationId xmlns:a16="http://schemas.microsoft.com/office/drawing/2014/main" id="{A2E843B4-4FA2-C4D3-ADD2-4942826E44C2}"/>
              </a:ext>
            </a:extLst>
          </p:cNvPr>
          <p:cNvSpPr/>
          <p:nvPr/>
        </p:nvSpPr>
        <p:spPr>
          <a:xfrm>
            <a:off x="5537202" y="1800224"/>
            <a:ext cx="3733800" cy="2057401"/>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rtl="0" fontAlgn="base"/>
            <a:r>
              <a:rPr lang="en-GB" sz="2000" b="1" dirty="0">
                <a:ln w="0"/>
                <a:solidFill>
                  <a:schemeClr val="tx1"/>
                </a:solidFill>
                <a:latin typeface="Arial" panose="020B0604020202020204" pitchFamily="34" charset="0"/>
                <a:cs typeface="Arial" panose="020B0604020202020204" pitchFamily="34" charset="0"/>
              </a:rPr>
              <a:t>“</a:t>
            </a:r>
            <a:r>
              <a:rPr lang="en-GB" sz="1600" dirty="0">
                <a:ln w="0"/>
                <a:solidFill>
                  <a:schemeClr val="tx1"/>
                </a:solidFill>
                <a:latin typeface="Arial" panose="020B0604020202020204" pitchFamily="34" charset="0"/>
                <a:cs typeface="Arial" panose="020B0604020202020204" pitchFamily="34" charset="0"/>
              </a:rPr>
              <a:t>More outdoor activities, and cheaper ways to exercise. Outdoors needs to feel safer - parks where drink and drugs are a problem are a put-off, especially if your older and on your own</a:t>
            </a:r>
            <a:r>
              <a:rPr lang="en-GB" dirty="0">
                <a:ln w="0"/>
                <a:solidFill>
                  <a:schemeClr val="tx1"/>
                </a:solidFill>
                <a:latin typeface="Arial" panose="020B0604020202020204" pitchFamily="34" charset="0"/>
                <a:cs typeface="Arial" panose="020B0604020202020204" pitchFamily="34" charset="0"/>
              </a:rPr>
              <a:t>.</a:t>
            </a:r>
            <a:r>
              <a:rPr lang="en-GB" sz="2000" b="1" dirty="0">
                <a:ln w="0"/>
                <a:solidFill>
                  <a:schemeClr val="tx1"/>
                </a:solidFill>
                <a:latin typeface="Arial" panose="020B0604020202020204" pitchFamily="34" charset="0"/>
                <a:cs typeface="Arial" panose="020B0604020202020204" pitchFamily="34" charset="0"/>
              </a:rPr>
              <a:t>”</a:t>
            </a:r>
          </a:p>
          <a:p>
            <a:pPr algn="ctr">
              <a:lnSpc>
                <a:spcPct val="107000"/>
              </a:lnSpc>
              <a:spcAft>
                <a:spcPts val="702"/>
              </a:spcAft>
            </a:pPr>
            <a:r>
              <a:rPr lang="en-GB" sz="900" dirty="0">
                <a:ln w="0"/>
                <a:solidFill>
                  <a:schemeClr val="tx1"/>
                </a:solidFill>
                <a:latin typeface="Arial" panose="020B0604020202020204" pitchFamily="34" charset="0"/>
                <a:cs typeface="Arial" panose="020B0604020202020204" pitchFamily="34" charset="0"/>
              </a:rPr>
              <a:t>Community conversations Mindfood Community Group</a:t>
            </a:r>
            <a:endParaRPr lang="en-GB" sz="900" dirty="0">
              <a:ln w="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rtl="0" fontAlgn="base"/>
            <a:endParaRPr lang="en-GB" sz="80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9C0210E-039E-3211-F2F9-52949856EA14}"/>
              </a:ext>
            </a:extLst>
          </p:cNvPr>
          <p:cNvSpPr/>
          <p:nvPr/>
        </p:nvSpPr>
        <p:spPr>
          <a:xfrm>
            <a:off x="1536700" y="4010025"/>
            <a:ext cx="3733800" cy="30480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rtl="0" fontAlgn="base"/>
            <a:r>
              <a:rPr lang="en-GB" sz="2000" b="1" dirty="0">
                <a:ln w="0"/>
                <a:solidFill>
                  <a:schemeClr val="tx1"/>
                </a:solidFill>
                <a:latin typeface="Arial" panose="020B0604020202020204" pitchFamily="34" charset="0"/>
                <a:cs typeface="Arial" panose="020B0604020202020204" pitchFamily="34" charset="0"/>
              </a:rPr>
              <a:t>“</a:t>
            </a:r>
            <a:r>
              <a:rPr lang="en-GB" sz="1600" dirty="0">
                <a:ln w="0"/>
                <a:solidFill>
                  <a:schemeClr val="tx1"/>
                </a:solidFill>
                <a:latin typeface="Arial" panose="020B0604020202020204" pitchFamily="34" charset="0"/>
                <a:cs typeface="Arial" panose="020B0604020202020204" pitchFamily="34" charset="0"/>
              </a:rPr>
              <a:t>We have lost family GP approach, where a holistic view is possible and helps to inform treatment or next steps - if this is no longer possible, people need to know how any changes are supposed to work so that they feel confident they won’t fall through the gaps</a:t>
            </a:r>
            <a:r>
              <a:rPr lang="en-GB" dirty="0">
                <a:ln w="0"/>
                <a:solidFill>
                  <a:schemeClr val="tx1"/>
                </a:solidFill>
                <a:latin typeface="Arial" panose="020B0604020202020204" pitchFamily="34" charset="0"/>
                <a:cs typeface="Arial" panose="020B0604020202020204" pitchFamily="34" charset="0"/>
              </a:rPr>
              <a:t>.</a:t>
            </a:r>
            <a:r>
              <a:rPr lang="en-GB" sz="2000" b="1" dirty="0">
                <a:ln w="0"/>
                <a:solidFill>
                  <a:schemeClr val="tx1"/>
                </a:solidFill>
                <a:latin typeface="Arial" panose="020B0604020202020204" pitchFamily="34" charset="0"/>
                <a:cs typeface="Arial" panose="020B0604020202020204" pitchFamily="34" charset="0"/>
              </a:rPr>
              <a:t>”</a:t>
            </a:r>
            <a:r>
              <a:rPr lang="en-GB" sz="2000" dirty="0">
                <a:ln w="0"/>
                <a:solidFill>
                  <a:schemeClr val="tx1"/>
                </a:solidFill>
                <a:latin typeface="Arial" panose="020B0604020202020204" pitchFamily="34" charset="0"/>
                <a:cs typeface="Arial" panose="020B0604020202020204" pitchFamily="34" charset="0"/>
              </a:rPr>
              <a:t> </a:t>
            </a:r>
          </a:p>
          <a:p>
            <a:pPr algn="ctr" fontAlgn="base">
              <a:lnSpc>
                <a:spcPct val="107000"/>
              </a:lnSpc>
              <a:spcAft>
                <a:spcPts val="702"/>
              </a:spcAft>
            </a:pPr>
            <a:r>
              <a:rPr lang="en-GB" sz="900" dirty="0">
                <a:ln w="0"/>
                <a:solidFill>
                  <a:schemeClr val="tx1"/>
                </a:solidFill>
                <a:latin typeface="Arial" panose="020B0604020202020204" pitchFamily="34" charset="0"/>
                <a:cs typeface="Arial" panose="020B0604020202020204" pitchFamily="34" charset="0"/>
              </a:rPr>
              <a:t>Community conversations Mindfood Community Group</a:t>
            </a:r>
          </a:p>
        </p:txBody>
      </p:sp>
      <p:sp>
        <p:nvSpPr>
          <p:cNvPr id="8" name="Rectangle 7">
            <a:extLst>
              <a:ext uri="{FF2B5EF4-FFF2-40B4-BE49-F238E27FC236}">
                <a16:creationId xmlns:a16="http://schemas.microsoft.com/office/drawing/2014/main" id="{155D3AB8-7BB3-E2E8-B913-FBA5E7A7D3FB}"/>
              </a:ext>
            </a:extLst>
          </p:cNvPr>
          <p:cNvSpPr/>
          <p:nvPr/>
        </p:nvSpPr>
        <p:spPr>
          <a:xfrm>
            <a:off x="5537202" y="3989471"/>
            <a:ext cx="3733800" cy="3068554"/>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7000"/>
              </a:lnSpc>
              <a:spcAft>
                <a:spcPts val="702"/>
              </a:spcAft>
            </a:pPr>
            <a:r>
              <a:rPr lang="en-GB" sz="2000" b="1" dirty="0">
                <a:ln w="0"/>
                <a:solidFill>
                  <a:schemeClr val="tx1"/>
                </a:solidFill>
                <a:latin typeface="Arial" panose="020B0604020202020204" pitchFamily="34" charset="0"/>
                <a:cs typeface="Arial" panose="020B0604020202020204" pitchFamily="34" charset="0"/>
              </a:rPr>
              <a:t>“</a:t>
            </a:r>
            <a:r>
              <a:rPr lang="en-GB" sz="1600" dirty="0">
                <a:ln w="0"/>
                <a:solidFill>
                  <a:schemeClr val="tx1"/>
                </a:solidFill>
                <a:latin typeface="Arial" panose="020B0604020202020204" pitchFamily="34" charset="0"/>
                <a:cs typeface="Arial" panose="020B0604020202020204" pitchFamily="34" charset="0"/>
              </a:rPr>
              <a:t>More help and advice on community matters and especially  social care - a one stop shop, like a community centre. Friendly, supportive advice, activities, a social place to be. Why wait till life makes you so ill you have to see GP or social prescriber?</a:t>
            </a:r>
            <a:r>
              <a:rPr lang="en-GB" sz="2000" b="1" dirty="0">
                <a:ln w="0"/>
                <a:solidFill>
                  <a:schemeClr val="tx1"/>
                </a:solidFill>
                <a:latin typeface="Arial" panose="020B0604020202020204" pitchFamily="34" charset="0"/>
                <a:cs typeface="Arial" panose="020B0604020202020204" pitchFamily="34" charset="0"/>
              </a:rPr>
              <a:t>”</a:t>
            </a:r>
            <a:r>
              <a:rPr lang="en-GB" sz="1600" b="1" dirty="0">
                <a:ln w="0"/>
                <a:solidFill>
                  <a:schemeClr val="tx1"/>
                </a:solidFill>
                <a:latin typeface="Arial" panose="020B0604020202020204" pitchFamily="34" charset="0"/>
                <a:cs typeface="Arial" panose="020B0604020202020204" pitchFamily="34" charset="0"/>
              </a:rPr>
              <a:t> </a:t>
            </a:r>
          </a:p>
          <a:p>
            <a:pPr algn="ctr" fontAlgn="base"/>
            <a:r>
              <a:rPr lang="en-GB" sz="900" dirty="0">
                <a:ln w="0"/>
                <a:solidFill>
                  <a:schemeClr val="tx1"/>
                </a:solidFill>
                <a:latin typeface="Arial" panose="020B0604020202020204" pitchFamily="34" charset="0"/>
                <a:cs typeface="Arial" panose="020B0604020202020204" pitchFamily="34" charset="0"/>
              </a:rPr>
              <a:t>Community conversations Mindfood Community Group</a:t>
            </a:r>
            <a:endParaRPr lang="en-GB" sz="900" dirty="0">
              <a:ln w="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rtl="0" fontAlgn="base"/>
            <a:endParaRPr lang="en-GB" sz="800" dirty="0">
              <a:solidFill>
                <a:schemeClr val="tx1"/>
              </a:solidFill>
              <a:latin typeface="Arial" panose="020B0604020202020204" pitchFamily="34" charset="0"/>
              <a:cs typeface="Arial" panose="020B0604020202020204" pitchFamily="34" charset="0"/>
            </a:endParaRPr>
          </a:p>
        </p:txBody>
      </p:sp>
      <p:graphicFrame>
        <p:nvGraphicFramePr>
          <p:cNvPr id="10" name="object 2">
            <a:extLst>
              <a:ext uri="{FF2B5EF4-FFF2-40B4-BE49-F238E27FC236}">
                <a16:creationId xmlns:a16="http://schemas.microsoft.com/office/drawing/2014/main" id="{1B2502C3-04C7-78EF-7BB3-427B324D31E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538775767"/>
              </p:ext>
            </p:extLst>
          </p:nvPr>
        </p:nvGraphicFramePr>
        <p:xfrm>
          <a:off x="642" y="370324"/>
          <a:ext cx="10683520" cy="352645"/>
        </p:xfrm>
        <a:graphic>
          <a:graphicData uri="http://schemas.openxmlformats.org/drawingml/2006/table">
            <a:tbl>
              <a:tblPr firstRow="1" bandRow="1">
                <a:tableStyleId>{2D5ABB26-0587-4C30-8999-92F81FD0307C}</a:tableStyleId>
              </a:tblPr>
              <a:tblGrid>
                <a:gridCol w="2136704">
                  <a:extLst>
                    <a:ext uri="{9D8B030D-6E8A-4147-A177-3AD203B41FA5}">
                      <a16:colId xmlns:a16="http://schemas.microsoft.com/office/drawing/2014/main" val="2910917662"/>
                    </a:ext>
                  </a:extLst>
                </a:gridCol>
                <a:gridCol w="2136704">
                  <a:extLst>
                    <a:ext uri="{9D8B030D-6E8A-4147-A177-3AD203B41FA5}">
                      <a16:colId xmlns:a16="http://schemas.microsoft.com/office/drawing/2014/main" val="20000"/>
                    </a:ext>
                  </a:extLst>
                </a:gridCol>
                <a:gridCol w="2136704">
                  <a:extLst>
                    <a:ext uri="{9D8B030D-6E8A-4147-A177-3AD203B41FA5}">
                      <a16:colId xmlns:a16="http://schemas.microsoft.com/office/drawing/2014/main" val="1918864384"/>
                    </a:ext>
                  </a:extLst>
                </a:gridCol>
                <a:gridCol w="2136704">
                  <a:extLst>
                    <a:ext uri="{9D8B030D-6E8A-4147-A177-3AD203B41FA5}">
                      <a16:colId xmlns:a16="http://schemas.microsoft.com/office/drawing/2014/main" val="3561227695"/>
                    </a:ext>
                  </a:extLst>
                </a:gridCol>
                <a:gridCol w="2136704">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7" name="object 2">
            <a:extLst>
              <a:ext uri="{FF2B5EF4-FFF2-40B4-BE49-F238E27FC236}">
                <a16:creationId xmlns:a16="http://schemas.microsoft.com/office/drawing/2014/main" id="{9EE11A35-F535-1487-4D70-BF1FB7182DC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456233346"/>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4552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ACTON</a:t>
            </a:r>
          </a:p>
        </p:txBody>
      </p:sp>
      <p:pic>
        <p:nvPicPr>
          <p:cNvPr id="8" name="Picture 7" descr="An aerial view of a city&#10;&#10;">
            <a:extLst>
              <a:ext uri="{FF2B5EF4-FFF2-40B4-BE49-F238E27FC236}">
                <a16:creationId xmlns:a16="http://schemas.microsoft.com/office/drawing/2014/main" id="{C6B5122C-E2D9-ED15-9885-58C696710396}"/>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176249" y="1365165"/>
            <a:ext cx="4129723" cy="2866415"/>
          </a:xfrm>
          <a:prstGeom prst="rect">
            <a:avLst/>
          </a:prstGeom>
        </p:spPr>
      </p:pic>
      <p:pic>
        <p:nvPicPr>
          <p:cNvPr id="12" name="Picture 11" descr="A group of birds flying over a city centre with multiple people either walking, talking or sitting.&#10;&#10;">
            <a:extLst>
              <a:ext uri="{FF2B5EF4-FFF2-40B4-BE49-F238E27FC236}">
                <a16:creationId xmlns:a16="http://schemas.microsoft.com/office/drawing/2014/main" id="{97CC8697-536D-B103-7364-46F444C3A42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407977" y="1358203"/>
            <a:ext cx="4262673" cy="2866415"/>
          </a:xfrm>
          <a:prstGeom prst="rect">
            <a:avLst/>
          </a:prstGeom>
        </p:spPr>
      </p:pic>
      <p:pic>
        <p:nvPicPr>
          <p:cNvPr id="11" name="Picture 10" descr="A street with shops on the side&#10;">
            <a:extLst>
              <a:ext uri="{FF2B5EF4-FFF2-40B4-BE49-F238E27FC236}">
                <a16:creationId xmlns:a16="http://schemas.microsoft.com/office/drawing/2014/main" id="{84E1EB83-1923-AC2C-2818-775E3BA032EC}"/>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151645" y="4358274"/>
            <a:ext cx="4130022" cy="2787403"/>
          </a:xfrm>
          <a:prstGeom prst="rect">
            <a:avLst/>
          </a:prstGeom>
        </p:spPr>
      </p:pic>
      <p:pic>
        <p:nvPicPr>
          <p:cNvPr id="6" name="Picture 5" descr="A woman selling cakes and bread at a street market and another woman paying her for the items&#10;">
            <a:extLst>
              <a:ext uri="{FF2B5EF4-FFF2-40B4-BE49-F238E27FC236}">
                <a16:creationId xmlns:a16="http://schemas.microsoft.com/office/drawing/2014/main" id="{DFB82FAE-944D-7713-0C51-221F101BD76B}"/>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407978" y="4358276"/>
            <a:ext cx="4262672" cy="2787403"/>
          </a:xfrm>
          <a:prstGeom prst="rect">
            <a:avLst/>
          </a:prstGeom>
        </p:spPr>
      </p:pic>
      <p:graphicFrame>
        <p:nvGraphicFramePr>
          <p:cNvPr id="13" name="object 2">
            <a:extLst>
              <a:ext uri="{FF2B5EF4-FFF2-40B4-BE49-F238E27FC236}">
                <a16:creationId xmlns:a16="http://schemas.microsoft.com/office/drawing/2014/main" id="{688C468E-5C09-D59C-D38C-8D26583630C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610864701"/>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graphicFrame>
        <p:nvGraphicFramePr>
          <p:cNvPr id="10" name="object 2">
            <a:extLst>
              <a:ext uri="{FF2B5EF4-FFF2-40B4-BE49-F238E27FC236}">
                <a16:creationId xmlns:a16="http://schemas.microsoft.com/office/drawing/2014/main" id="{BC960531-9D4A-A768-E7FA-13D3EAB0D0D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86521184"/>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16"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17"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18"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19"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20"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98482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SOUTHALL</a:t>
            </a:r>
          </a:p>
        </p:txBody>
      </p:sp>
      <p:pic>
        <p:nvPicPr>
          <p:cNvPr id="11" name="Picture 10" descr="A person walking down a street beside a fruit stand&#10;">
            <a:extLst>
              <a:ext uri="{FF2B5EF4-FFF2-40B4-BE49-F238E27FC236}">
                <a16:creationId xmlns:a16="http://schemas.microsoft.com/office/drawing/2014/main" id="{F9195F9E-EDFD-7F73-FF90-1A71BAB43338}"/>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162433" y="1352124"/>
            <a:ext cx="4166668" cy="2780173"/>
          </a:xfrm>
          <a:prstGeom prst="rect">
            <a:avLst/>
          </a:prstGeom>
        </p:spPr>
      </p:pic>
      <p:pic>
        <p:nvPicPr>
          <p:cNvPr id="12" name="Picture 11" descr="A gurdwara ">
            <a:extLst>
              <a:ext uri="{FF2B5EF4-FFF2-40B4-BE49-F238E27FC236}">
                <a16:creationId xmlns:a16="http://schemas.microsoft.com/office/drawing/2014/main" id="{8A14938F-5348-0054-56C3-6A655A73C319}"/>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447231" y="1352124"/>
            <a:ext cx="4166667" cy="2795557"/>
          </a:xfrm>
          <a:prstGeom prst="rect">
            <a:avLst/>
          </a:prstGeom>
        </p:spPr>
      </p:pic>
      <p:pic>
        <p:nvPicPr>
          <p:cNvPr id="5" name="Picture 4" descr="A group of women walking on a sidewalk">
            <a:extLst>
              <a:ext uri="{FF2B5EF4-FFF2-40B4-BE49-F238E27FC236}">
                <a16:creationId xmlns:a16="http://schemas.microsoft.com/office/drawing/2014/main" id="{44257042-C8B8-A560-6ED6-379805117C9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162432" y="4238624"/>
            <a:ext cx="4166668" cy="2780173"/>
          </a:xfrm>
          <a:prstGeom prst="rect">
            <a:avLst/>
          </a:prstGeom>
        </p:spPr>
      </p:pic>
      <p:pic>
        <p:nvPicPr>
          <p:cNvPr id="7" name="Picture 6" descr="A building with a playground Infront of it">
            <a:extLst>
              <a:ext uri="{FF2B5EF4-FFF2-40B4-BE49-F238E27FC236}">
                <a16:creationId xmlns:a16="http://schemas.microsoft.com/office/drawing/2014/main" id="{9B88A01E-EADA-00DF-8667-B29409D83937}"/>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447232" y="4238623"/>
            <a:ext cx="4166668" cy="2780173"/>
          </a:xfrm>
          <a:prstGeom prst="rect">
            <a:avLst/>
          </a:prstGeom>
        </p:spPr>
      </p:pic>
      <p:graphicFrame>
        <p:nvGraphicFramePr>
          <p:cNvPr id="4" name="object 2">
            <a:extLst>
              <a:ext uri="{FF2B5EF4-FFF2-40B4-BE49-F238E27FC236}">
                <a16:creationId xmlns:a16="http://schemas.microsoft.com/office/drawing/2014/main" id="{0F39E148-C31E-C81F-204E-0E9AD77CBF5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399419617"/>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13" name="object 2">
            <a:extLst>
              <a:ext uri="{FF2B5EF4-FFF2-40B4-BE49-F238E27FC236}">
                <a16:creationId xmlns:a16="http://schemas.microsoft.com/office/drawing/2014/main" id="{96288987-59C1-B56F-09C9-F143D915AEA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433380460"/>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94082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Southall: Key Statistics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pic>
        <p:nvPicPr>
          <p:cNvPr id="7170" name="696396E3-C05F-4639-A7F1-CCB190F2A41A" descr="Southall key statistics&#10;&#10;There are 80,591 residents living in Southall.&#10;Residents identifying as Asian/Asian British make up the largest proportion (65.2 percent) of the Southall population; this is the highest proportion across the 7 towns.&#10;After Indian, residents of Pakistani ethnic origin are the second largest population in Southall, followed by Arab ethnicity. &#10;After English, the top two languages spoken by children resident in Hanwell and attending Ealing State maintained schools are Panjabi followed by Urdu.&#10;The largest religious identity is Sikhism (28 percent) followed by Islam (24.1 percent).&#10;Second highest proportion (17 percent) of residents living in income deprived households across the 7 towns. &#10;Highest proportion (4.9 percent) of self reported bad or very bad health across the borough.&#10;Highest rate of diabetes across the 7 towns, 1.6 times the Ealing average. &#10;Highest rate of hypertension across the 7 towns, 1.2 times the Ealing average. &#10;&#10;">
            <a:extLst>
              <a:ext uri="{FF2B5EF4-FFF2-40B4-BE49-F238E27FC236}">
                <a16:creationId xmlns:a16="http://schemas.microsoft.com/office/drawing/2014/main" id="{EDDA9278-AA8E-5B92-3255-9FFDDA6174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193" b="4862"/>
          <a:stretch/>
        </p:blipFill>
        <p:spPr bwMode="auto">
          <a:xfrm>
            <a:off x="348607" y="1401326"/>
            <a:ext cx="10119997" cy="579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a:extLst>
              <a:ext uri="{FF2B5EF4-FFF2-40B4-BE49-F238E27FC236}">
                <a16:creationId xmlns:a16="http://schemas.microsoft.com/office/drawing/2014/main" id="{B8A76519-B15A-5975-A207-2F615782B27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963230045"/>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2" name="object 2">
            <a:extLst>
              <a:ext uri="{FF2B5EF4-FFF2-40B4-BE49-F238E27FC236}">
                <a16:creationId xmlns:a16="http://schemas.microsoft.com/office/drawing/2014/main" id="{76C20F57-A2A2-2F19-CD70-B6A8055A662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693439063"/>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78194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Southall: Population Overview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36DC50B0-2A0C-2D81-381A-FC1210242B21}"/>
              </a:ext>
            </a:extLst>
          </p:cNvPr>
          <p:cNvSpPr txBox="1"/>
          <p:nvPr/>
        </p:nvSpPr>
        <p:spPr>
          <a:xfrm>
            <a:off x="774700" y="2105025"/>
            <a:ext cx="9613900" cy="3308598"/>
          </a:xfrm>
          <a:prstGeom prst="rect">
            <a:avLst/>
          </a:prstGeom>
          <a:noFill/>
        </p:spPr>
        <p:txBody>
          <a:bodyPr wrap="square" lIns="91440" tIns="45720" rIns="91440" bIns="45720" anchor="t">
            <a:spAutoFit/>
          </a:bodyPr>
          <a:lstStyle/>
          <a:p>
            <a:r>
              <a:rPr lang="en-GB" sz="1100" b="1" dirty="0"/>
              <a:t>Population</a:t>
            </a:r>
          </a:p>
          <a:p>
            <a:pPr marL="250190" indent="-250190">
              <a:buFont typeface="Arial" panose="020B0604020202020204" pitchFamily="34" charset="0"/>
              <a:buChar char="•"/>
            </a:pPr>
            <a:r>
              <a:rPr lang="en-GB" sz="1100" dirty="0">
                <a:solidFill>
                  <a:srgbClr val="000000"/>
                </a:solidFill>
                <a:latin typeface="Calibri"/>
                <a:cs typeface="Calibri"/>
              </a:rPr>
              <a:t>There are </a:t>
            </a:r>
            <a:r>
              <a:rPr kumimoji="0" lang="en-GB" sz="1100" b="0" i="0" u="none" strike="noStrike" kern="1200" cap="none" spc="0" normalizeH="0" baseline="0" noProof="0" dirty="0">
                <a:ln>
                  <a:noFill/>
                </a:ln>
                <a:solidFill>
                  <a:srgbClr val="000000"/>
                </a:solidFill>
                <a:effectLst/>
                <a:uLnTx/>
                <a:uFillTx/>
                <a:latin typeface="Calibri"/>
                <a:ea typeface="+mn-ea"/>
                <a:cs typeface="+mn-cs"/>
              </a:rPr>
              <a:t>80,591</a:t>
            </a:r>
            <a:r>
              <a:rPr lang="en-GB" sz="1100" dirty="0">
                <a:solidFill>
                  <a:srgbClr val="000000"/>
                </a:solidFill>
                <a:latin typeface="Calibri"/>
                <a:cs typeface="Calibri"/>
              </a:rPr>
              <a:t> residents living in Southall</a:t>
            </a:r>
          </a:p>
          <a:p>
            <a:pPr marL="250190" indent="-250190">
              <a:buFont typeface="Arial" panose="020B0604020202020204" pitchFamily="34" charset="0"/>
              <a:buChar char="•"/>
            </a:pPr>
            <a:r>
              <a:rPr lang="en-GB" sz="1100" dirty="0"/>
              <a:t>Residents identifying as Asian/Asian British make up the largest proportion (65.2%) of the Southall population, followed by Other ethnicity (10.9%) and Black/Black British (10.2%)</a:t>
            </a:r>
            <a:endParaRPr lang="en-GB" sz="1100" dirty="0">
              <a:solidFill>
                <a:srgbClr val="000000"/>
              </a:solidFill>
              <a:latin typeface="Calibri" panose="020F0502020204030204" pitchFamily="34" charset="0"/>
              <a:cs typeface="Calibri" panose="020F0502020204030204" pitchFamily="34" charset="0"/>
            </a:endParaRPr>
          </a:p>
          <a:p>
            <a:pPr marL="250190" indent="-250190">
              <a:buFont typeface="Arial" panose="020B0604020202020204" pitchFamily="34" charset="0"/>
              <a:buChar char="•"/>
            </a:pPr>
            <a:r>
              <a:rPr lang="en-GB" sz="1100" dirty="0"/>
              <a:t>Southall has the highest proportion of Asian/Asian British population across the seven towns and the lowest proportion of residents from both White British and White Other ethnic groups </a:t>
            </a:r>
          </a:p>
          <a:p>
            <a:pPr marL="250190" indent="-250190">
              <a:buFont typeface="Arial" panose="020B0604020202020204" pitchFamily="34" charset="0"/>
              <a:buChar char="•"/>
            </a:pPr>
            <a:r>
              <a:rPr lang="en-GB" sz="1100" dirty="0">
                <a:solidFill>
                  <a:srgbClr val="000000"/>
                </a:solidFill>
                <a:latin typeface="Calibri"/>
                <a:cs typeface="Calibri"/>
              </a:rPr>
              <a:t>The </a:t>
            </a:r>
            <a:r>
              <a:rPr lang="en-GB" sz="1100" dirty="0"/>
              <a:t>largest religious identity is Sikhism (28%) followed by Islam (24.1%)</a:t>
            </a:r>
          </a:p>
          <a:p>
            <a:pPr marL="250190" indent="-250190">
              <a:buFont typeface="Arial" panose="020B0604020202020204" pitchFamily="34" charset="0"/>
              <a:buChar char="•"/>
            </a:pPr>
            <a:r>
              <a:rPr lang="en-GB" sz="1100" dirty="0"/>
              <a:t>Lowest proportion of households (43.3%) across the borough with English as their main language  </a:t>
            </a:r>
          </a:p>
          <a:p>
            <a:pPr marL="250190" indent="-250190">
              <a:buFont typeface="Arial" panose="020B0604020202020204" pitchFamily="34" charset="0"/>
              <a:buChar char="•"/>
            </a:pPr>
            <a:r>
              <a:rPr lang="en-GB" sz="1100" dirty="0">
                <a:ea typeface="+mn-lt"/>
                <a:cs typeface="+mn-lt"/>
              </a:rPr>
              <a:t>After English, the top two languages spoken by children resident in Southall and attending Ealing state-maintained schools are</a:t>
            </a:r>
            <a:r>
              <a:rPr lang="en-GB" sz="1100" dirty="0"/>
              <a:t> Panjabi followed by Urdu</a:t>
            </a:r>
          </a:p>
          <a:p>
            <a:pPr marL="250190" indent="-250190">
              <a:buFont typeface="Arial" panose="020B0604020202020204" pitchFamily="34" charset="0"/>
              <a:buChar char="•"/>
            </a:pPr>
            <a:r>
              <a:rPr lang="en-GB" sz="1100" dirty="0"/>
              <a:t>Highest proportion (4.9%) of self-reported bad or very bad health across the borough</a:t>
            </a:r>
          </a:p>
          <a:p>
            <a:endParaRPr lang="en-GB" sz="1100" b="1" dirty="0"/>
          </a:p>
          <a:p>
            <a:endParaRPr lang="en-GB" sz="1100" b="1" dirty="0"/>
          </a:p>
          <a:p>
            <a:r>
              <a:rPr lang="en-GB" sz="1100" b="1" dirty="0"/>
              <a:t>Deprivation</a:t>
            </a:r>
          </a:p>
          <a:p>
            <a:pPr marL="250190" indent="-250190">
              <a:buFont typeface="Arial" panose="020B0604020202020204" pitchFamily="34" charset="0"/>
              <a:buChar char="•"/>
            </a:pPr>
            <a:r>
              <a:rPr lang="en-GB" sz="1100" dirty="0"/>
              <a:t>Four Southall wards have an Index of Multiple Deprivation (IMD) Score (Southall Green 27.9; Dormers Wells 29.0; Southall Broadway 30.2; Norwood Green 32.9) that is higher than the borough average (22.7). The higher the IMD score the more deprived the area. </a:t>
            </a:r>
            <a:endParaRPr lang="en-GB" sz="1100" dirty="0">
              <a:cs typeface="Calibri"/>
            </a:endParaRPr>
          </a:p>
          <a:p>
            <a:pPr marL="250190" indent="-250190">
              <a:buFont typeface="Arial" panose="020B0604020202020204" pitchFamily="34" charset="0"/>
              <a:buChar char="•"/>
            </a:pPr>
            <a:r>
              <a:rPr lang="en-GB" sz="1100" dirty="0"/>
              <a:t>10 out of 39 LSOAs* are in the most deprived 20%. Southall has the 2</a:t>
            </a:r>
            <a:r>
              <a:rPr lang="en-GB" sz="1100" baseline="30000" dirty="0"/>
              <a:t>nd</a:t>
            </a:r>
            <a:r>
              <a:rPr lang="en-GB" sz="1100" dirty="0"/>
              <a:t> highest proportion of the most deprived LSOAs within the seven towns (25.6%);</a:t>
            </a:r>
          </a:p>
          <a:p>
            <a:pPr marL="250190" indent="-250190">
              <a:buFont typeface="Arial" panose="020B0604020202020204" pitchFamily="34" charset="0"/>
              <a:buChar char="•"/>
            </a:pPr>
            <a:r>
              <a:rPr lang="en-GB" sz="1100" dirty="0"/>
              <a:t>Second highest proportion (17%) of residents living in income-deprived households across the seven towns</a:t>
            </a:r>
            <a:endParaRPr lang="en-GB" sz="1100" dirty="0">
              <a:cs typeface="Calibri"/>
            </a:endParaRPr>
          </a:p>
          <a:p>
            <a:pPr marL="250190" indent="-250190">
              <a:buFont typeface="Arial" panose="020B0604020202020204" pitchFamily="34" charset="0"/>
              <a:buChar char="•"/>
            </a:pPr>
            <a:endParaRPr lang="en-GB" sz="1100" dirty="0">
              <a:cs typeface="Calibri"/>
            </a:endParaRPr>
          </a:p>
          <a:p>
            <a:pPr marL="250190" indent="-250190">
              <a:buFont typeface="Arial" panose="020B0604020202020204" pitchFamily="34" charset="0"/>
              <a:buChar char="•"/>
            </a:pPr>
            <a:endParaRPr lang="en-GB" sz="1100" dirty="0">
              <a:cs typeface="Calibri"/>
            </a:endParaRPr>
          </a:p>
        </p:txBody>
      </p:sp>
      <p:sp>
        <p:nvSpPr>
          <p:cNvPr id="8" name="TextBox 7">
            <a:extLst>
              <a:ext uri="{FF2B5EF4-FFF2-40B4-BE49-F238E27FC236}">
                <a16:creationId xmlns:a16="http://schemas.microsoft.com/office/drawing/2014/main" id="{C957CDDF-398C-AB59-1502-006F72C16489}"/>
              </a:ext>
            </a:extLst>
          </p:cNvPr>
          <p:cNvSpPr txBox="1"/>
          <p:nvPr/>
        </p:nvSpPr>
        <p:spPr>
          <a:xfrm>
            <a:off x="774700" y="6961693"/>
            <a:ext cx="8153400" cy="461665"/>
          </a:xfrm>
          <a:prstGeom prst="rect">
            <a:avLst/>
          </a:prstGeom>
          <a:noFill/>
        </p:spPr>
        <p:txBody>
          <a:bodyPr wrap="square" rtlCol="0">
            <a:spAutoFit/>
          </a:bodyPr>
          <a:lstStyle/>
          <a:p>
            <a:r>
              <a:rPr lang="en-GB" sz="800" dirty="0"/>
              <a:t>*Lower Layer Super Output Area (LSOA) is a geographic area designed to improve the reporting of small area statistics in England and Wales. LSOAs have an average population of 1500 people or 650 households and there are 196 LSOAs in Ealing.</a:t>
            </a:r>
          </a:p>
          <a:p>
            <a:endParaRPr lang="en-GB" sz="800" dirty="0"/>
          </a:p>
        </p:txBody>
      </p:sp>
      <p:graphicFrame>
        <p:nvGraphicFramePr>
          <p:cNvPr id="6" name="object 2">
            <a:extLst>
              <a:ext uri="{FF2B5EF4-FFF2-40B4-BE49-F238E27FC236}">
                <a16:creationId xmlns:a16="http://schemas.microsoft.com/office/drawing/2014/main" id="{98A56637-98BA-B5B5-5D2F-F96D5AEFE77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90858565"/>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5605B5C6-A497-562D-C7FD-0E62707A440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3323178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93202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Southall: Health Profile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5CDF6887-B9DE-95B6-391B-DEB00B3A5866}"/>
              </a:ext>
            </a:extLst>
          </p:cNvPr>
          <p:cNvSpPr txBox="1"/>
          <p:nvPr/>
        </p:nvSpPr>
        <p:spPr>
          <a:xfrm>
            <a:off x="774700" y="1876425"/>
            <a:ext cx="9372600" cy="3816429"/>
          </a:xfrm>
          <a:prstGeom prst="rect">
            <a:avLst/>
          </a:prstGeom>
          <a:noFill/>
        </p:spPr>
        <p:txBody>
          <a:bodyPr wrap="square" lIns="91440" tIns="45720" rIns="91440" bIns="45720" anchor="t">
            <a:spAutoFit/>
          </a:bodyPr>
          <a:lstStyle/>
          <a:p>
            <a:r>
              <a:rPr lang="en-GB" sz="1100" b="1" dirty="0"/>
              <a:t>Life expectancy and deaths</a:t>
            </a:r>
          </a:p>
          <a:p>
            <a:pPr marL="250190" indent="-250190">
              <a:buFont typeface="Arial" panose="020B0604020202020204" pitchFamily="34" charset="0"/>
              <a:buChar char="•"/>
            </a:pPr>
            <a:r>
              <a:rPr lang="en-GB" sz="1100" dirty="0"/>
              <a:t>The life expectancy of men living in all Southall wards is lower than the Ealing average (80.3 years). The life expectancy of  women living in Norwood Green, Lady Margaret, and Southall Green is lower than the Ealing average (84.4 years)</a:t>
            </a:r>
            <a:endParaRPr lang="en-GB" sz="1100" dirty="0">
              <a:cs typeface="Calibri" panose="020F0502020204030204"/>
            </a:endParaRPr>
          </a:p>
          <a:p>
            <a:pPr marL="250190" indent="-250190">
              <a:buFont typeface="Arial" panose="020B0604020202020204" pitchFamily="34" charset="0"/>
              <a:buChar char="•"/>
            </a:pPr>
            <a:r>
              <a:rPr lang="en-GB" sz="1100" dirty="0"/>
              <a:t>Women living in Dormers Wells live on average 4.2 years longer than women living in Norwood Green</a:t>
            </a:r>
            <a:endParaRPr lang="en-GB" sz="1100" dirty="0">
              <a:cs typeface="Calibri" panose="020F0502020204030204"/>
            </a:endParaRPr>
          </a:p>
          <a:p>
            <a:pPr marL="250190" indent="-250190">
              <a:buFont typeface="Arial" panose="020B0604020202020204" pitchFamily="34" charset="0"/>
              <a:buChar char="•"/>
            </a:pPr>
            <a:r>
              <a:rPr lang="en-GB" sz="1100" dirty="0"/>
              <a:t>The rate of preventable deaths is 13.6% higher than the England average</a:t>
            </a:r>
            <a:endParaRPr lang="en-GB" sz="1100" dirty="0">
              <a:solidFill>
                <a:srgbClr val="FF0000"/>
              </a:solidFill>
              <a:cs typeface="Calibri" panose="020F0502020204030204"/>
            </a:endParaRPr>
          </a:p>
          <a:p>
            <a:pPr marL="250190" indent="-250190">
              <a:buFont typeface="Arial" panose="020B0604020202020204" pitchFamily="34" charset="0"/>
              <a:buChar char="•"/>
            </a:pPr>
            <a:r>
              <a:rPr lang="en-GB" sz="1100" dirty="0"/>
              <a:t>Highest rate of deaths involving Covid across the seven towns</a:t>
            </a:r>
            <a:endParaRPr lang="en-GB" sz="1100" b="1" dirty="0">
              <a:cs typeface="Calibri" panose="020F0502020204030204"/>
            </a:endParaRPr>
          </a:p>
          <a:p>
            <a:endParaRPr lang="en-GB" sz="1100" dirty="0"/>
          </a:p>
          <a:p>
            <a:r>
              <a:rPr lang="en-GB" sz="1100" b="1" dirty="0"/>
              <a:t>Prevalence of long-term conditions in adults 18+*</a:t>
            </a:r>
          </a:p>
          <a:p>
            <a:pPr marL="250190" indent="-250190">
              <a:buFont typeface="Arial" panose="020B0604020202020204" pitchFamily="34" charset="0"/>
              <a:buChar char="•"/>
            </a:pPr>
            <a:r>
              <a:rPr lang="en-GB" sz="1100" dirty="0"/>
              <a:t>Third highest rate of obesity across the seven towns. </a:t>
            </a:r>
            <a:r>
              <a:rPr kumimoji="0" lang="en-GB" sz="1100" b="0" i="0" u="none" strike="noStrike" kern="1200" cap="none" spc="0" normalizeH="0" baseline="0" noProof="0" dirty="0">
                <a:ln>
                  <a:noFill/>
                </a:ln>
                <a:effectLst/>
                <a:uLnTx/>
                <a:uFillTx/>
                <a:latin typeface="Calibri"/>
                <a:ea typeface="+mn-ea"/>
                <a:cs typeface="+mn-cs"/>
              </a:rPr>
              <a:t>The highest rates </a:t>
            </a:r>
            <a:r>
              <a:rPr lang="en-GB" sz="1100" dirty="0">
                <a:latin typeface="Calibri"/>
              </a:rPr>
              <a:t>are in the </a:t>
            </a:r>
            <a:r>
              <a:rPr kumimoji="0" lang="en-GB" sz="1100" b="0" i="0" u="none" strike="noStrike" kern="1200" cap="none" spc="0" normalizeH="0" baseline="0" noProof="0" dirty="0">
                <a:ln>
                  <a:noFill/>
                </a:ln>
                <a:effectLst/>
                <a:uLnTx/>
                <a:uFillTx/>
                <a:latin typeface="Calibri"/>
                <a:ea typeface="+mn-ea"/>
                <a:cs typeface="+mn-cs"/>
              </a:rPr>
              <a:t>Black Caribbean, Mixed White &amp; Black Caribbean, Pakistani, White British, Other Asian and Bangladeshi populations – all significantly higher than the Southall average</a:t>
            </a:r>
            <a:endParaRPr lang="en-GB" sz="1100" b="0" i="0" u="none" strike="noStrike" kern="1200" cap="none" spc="0" normalizeH="0" baseline="0" noProof="0" dirty="0">
              <a:ln>
                <a:noFill/>
              </a:ln>
              <a:effectLst/>
              <a:uLnTx/>
              <a:uFillTx/>
              <a:latin typeface="Calibri"/>
              <a:cs typeface="Calibri" panose="020F0502020204030204"/>
            </a:endParaRPr>
          </a:p>
          <a:p>
            <a:pPr marL="250190" indent="-250190">
              <a:buFont typeface="Arial" panose="020B0604020202020204" pitchFamily="34" charset="0"/>
              <a:buChar char="•"/>
            </a:pPr>
            <a:r>
              <a:rPr lang="en-GB" sz="1100" dirty="0"/>
              <a:t>Highest rate of diabetes across the seven towns, 1.6 times the Ealing average. </a:t>
            </a:r>
            <a:r>
              <a:rPr lang="en-GB" sz="1100" dirty="0">
                <a:latin typeface="Calibri"/>
              </a:rPr>
              <a:t>The </a:t>
            </a:r>
            <a:r>
              <a:rPr kumimoji="0" lang="en-GB" sz="1100" b="0" i="0" u="none" strike="noStrike" kern="1200" cap="none" spc="0" normalizeH="0" baseline="0" noProof="0" dirty="0">
                <a:ln>
                  <a:noFill/>
                </a:ln>
                <a:effectLst/>
                <a:uLnTx/>
                <a:uFillTx/>
                <a:latin typeface="Calibri"/>
                <a:ea typeface="+mn-ea"/>
                <a:cs typeface="+mn-cs"/>
              </a:rPr>
              <a:t>Bangladeshi, Black Caribbean, Pakistani, Indian and White British populations have the highest rates, all significantly higher than the Southall average</a:t>
            </a:r>
            <a:endParaRPr lang="en-GB" sz="1100" dirty="0">
              <a:cs typeface="Calibri" panose="020F0502020204030204"/>
            </a:endParaRPr>
          </a:p>
          <a:p>
            <a:pPr marL="250190" indent="-250190" defTabSz="802020">
              <a:buFont typeface="Arial" panose="020B0604020202020204" pitchFamily="34" charset="0"/>
              <a:buChar char="•"/>
              <a:defRPr/>
            </a:pPr>
            <a:r>
              <a:rPr lang="en-GB" sz="1100" dirty="0">
                <a:latin typeface="Calibri"/>
              </a:rPr>
              <a:t>Highest rate of hypertension across the seven towns; 1.2 times the Ealing average. </a:t>
            </a:r>
            <a:r>
              <a:rPr kumimoji="0" lang="en-GB" sz="1100" b="0" i="0" u="none" strike="noStrike" kern="1200" cap="none" spc="0" normalizeH="0" baseline="0" noProof="0" dirty="0">
                <a:ln>
                  <a:noFill/>
                </a:ln>
                <a:effectLst/>
                <a:uLnTx/>
                <a:uFillTx/>
                <a:latin typeface="Calibri"/>
                <a:ea typeface="+mn-ea"/>
                <a:cs typeface="+mn-cs"/>
              </a:rPr>
              <a:t>The highest rates are in the Black Caribbean, White Irish, Mixed White &amp; Black Caribbean, White British and Indian populations – all significantly higher than the Southall average</a:t>
            </a:r>
            <a:endParaRPr lang="en-GB" sz="1100" dirty="0">
              <a:latin typeface="Calibri"/>
              <a:cs typeface="Calibri" panose="020F0502020204030204"/>
            </a:endParaRPr>
          </a:p>
          <a:p>
            <a:pPr marL="250190" indent="-250190" defTabSz="802020">
              <a:buFont typeface="Arial" panose="020B0604020202020204" pitchFamily="34" charset="0"/>
              <a:buChar char="•"/>
              <a:defRPr/>
            </a:pPr>
            <a:r>
              <a:rPr lang="en-GB" sz="1100" dirty="0">
                <a:latin typeface="Calibri"/>
              </a:rPr>
              <a:t>Lowest rate of depression in the borough. </a:t>
            </a:r>
            <a:r>
              <a:rPr kumimoji="0" lang="en-GB" sz="1100" b="0" i="0" u="none" strike="noStrike" kern="1200" cap="none" spc="0" normalizeH="0" baseline="0" noProof="0" dirty="0">
                <a:ln>
                  <a:noFill/>
                </a:ln>
                <a:effectLst/>
                <a:uLnTx/>
                <a:uFillTx/>
                <a:latin typeface="Calibri"/>
                <a:ea typeface="+mn-ea"/>
                <a:cs typeface="+mn-cs"/>
              </a:rPr>
              <a:t>The highest rates are in the British, Irish and Mixed White &amp; Black Caribbean populations, all significantly higher than the Southall average. Note - there are low levels of recorded depression among South Asian communities. This may under-represent the true </a:t>
            </a:r>
            <a:r>
              <a:rPr lang="en-GB" sz="1100" dirty="0">
                <a:latin typeface="Calibri"/>
              </a:rPr>
              <a:t>picture in some groups. </a:t>
            </a:r>
            <a:r>
              <a:rPr kumimoji="0" lang="en-GB" sz="1100" b="0" i="0" u="none" strike="noStrike" kern="1200" cap="none" spc="0" normalizeH="0" baseline="0" noProof="0" dirty="0">
                <a:ln>
                  <a:noFill/>
                </a:ln>
                <a:effectLst/>
                <a:uLnTx/>
                <a:uFillTx/>
                <a:latin typeface="Calibri"/>
                <a:ea typeface="+mn-ea"/>
                <a:cs typeface="+mn-cs"/>
              </a:rPr>
              <a:t> </a:t>
            </a:r>
          </a:p>
          <a:p>
            <a:pPr defTabSz="802020">
              <a:defRPr/>
            </a:pPr>
            <a:endParaRPr lang="en-GB" sz="1100" dirty="0">
              <a:latin typeface="Calibri"/>
            </a:endParaRPr>
          </a:p>
          <a:p>
            <a:r>
              <a:rPr lang="en-GB" sz="1100" b="1" dirty="0"/>
              <a:t>Other health indicators</a:t>
            </a:r>
          </a:p>
          <a:p>
            <a:pPr marL="250190" indent="-250190">
              <a:buFont typeface="Arial" panose="020B0604020202020204" pitchFamily="34" charset="0"/>
              <a:buChar char="•"/>
            </a:pPr>
            <a:r>
              <a:rPr lang="en-GB" sz="1100" dirty="0"/>
              <a:t>Emergency hospital admissions for all causes, all ages, is approximately 47% higher than the England average</a:t>
            </a:r>
            <a:endParaRPr lang="en-GB" sz="1100" dirty="0">
              <a:cs typeface="Calibri" panose="020F0502020204030204"/>
            </a:endParaRPr>
          </a:p>
          <a:p>
            <a:pPr marL="250190" indent="-250190">
              <a:buFont typeface="Arial" panose="020B0604020202020204" pitchFamily="34" charset="0"/>
              <a:buChar char="•"/>
            </a:pPr>
            <a:r>
              <a:rPr lang="en-GB" sz="1100" dirty="0"/>
              <a:t>Hospital admissions for conditions attributable to alcohol is approximately 36% higher than the England average (England: 100 and Ealing borough: 108.2)  </a:t>
            </a:r>
          </a:p>
          <a:p>
            <a:pPr marL="250190" indent="-250190">
              <a:buFont typeface="Arial" panose="020B0604020202020204" pitchFamily="34" charset="0"/>
              <a:buChar char="•"/>
            </a:pPr>
            <a:r>
              <a:rPr lang="en-GB" sz="1100" dirty="0"/>
              <a:t>The rates of overweight and obesity in Reception (22.6%) and Year 6 children (42.5%) are higher than the Ealing average (21.1% reception; 39.2% Year 6)</a:t>
            </a:r>
          </a:p>
        </p:txBody>
      </p:sp>
      <p:sp>
        <p:nvSpPr>
          <p:cNvPr id="3" name="TextBox 2">
            <a:extLst>
              <a:ext uri="{FF2B5EF4-FFF2-40B4-BE49-F238E27FC236}">
                <a16:creationId xmlns:a16="http://schemas.microsoft.com/office/drawing/2014/main" id="{FA5E3C96-9953-EF7E-A143-4EC1977CA807}"/>
              </a:ext>
            </a:extLst>
          </p:cNvPr>
          <p:cNvSpPr txBox="1"/>
          <p:nvPr/>
        </p:nvSpPr>
        <p:spPr>
          <a:xfrm>
            <a:off x="770653" y="5686425"/>
            <a:ext cx="6019800" cy="230832"/>
          </a:xfrm>
          <a:prstGeom prst="rect">
            <a:avLst/>
          </a:prstGeom>
          <a:noFill/>
        </p:spPr>
        <p:txBody>
          <a:bodyPr wrap="square" rtlCol="0">
            <a:spAutoFit/>
          </a:bodyPr>
          <a:lstStyle/>
          <a:p>
            <a:r>
              <a:rPr lang="en-GB" sz="900" dirty="0"/>
              <a:t>*data relates to number of people diagnosed.</a:t>
            </a:r>
          </a:p>
        </p:txBody>
      </p:sp>
      <p:graphicFrame>
        <p:nvGraphicFramePr>
          <p:cNvPr id="6" name="object 2">
            <a:extLst>
              <a:ext uri="{FF2B5EF4-FFF2-40B4-BE49-F238E27FC236}">
                <a16:creationId xmlns:a16="http://schemas.microsoft.com/office/drawing/2014/main" id="{A5BF67A6-A403-F2D9-7F11-D3FE6A6D7CF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16444620"/>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5" name="object 2">
            <a:extLst>
              <a:ext uri="{FF2B5EF4-FFF2-40B4-BE49-F238E27FC236}">
                <a16:creationId xmlns:a16="http://schemas.microsoft.com/office/drawing/2014/main" id="{4AB23D79-C64D-5C1C-9DDE-3087E3FF8CB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6462429"/>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66344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Southall: The Wider Determinants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43EC833-74A3-4A16-5243-6BD4C6955E6E}"/>
              </a:ext>
            </a:extLst>
          </p:cNvPr>
          <p:cNvSpPr txBox="1"/>
          <p:nvPr/>
        </p:nvSpPr>
        <p:spPr>
          <a:xfrm>
            <a:off x="196409" y="1865380"/>
            <a:ext cx="9959593" cy="3477875"/>
          </a:xfrm>
          <a:prstGeom prst="rect">
            <a:avLst/>
          </a:prstGeom>
          <a:noFill/>
        </p:spPr>
        <p:txBody>
          <a:bodyPr wrap="square">
            <a:spAutoFit/>
          </a:bodyPr>
          <a:lstStyle/>
          <a:p>
            <a:r>
              <a:rPr lang="en-GB" sz="1100" b="1" dirty="0"/>
              <a:t>Income &amp; Unemployment</a:t>
            </a:r>
            <a:endParaRPr lang="en-GB" sz="1100" b="1" dirty="0">
              <a:solidFill>
                <a:srgbClr val="FF0000"/>
              </a:solidFill>
            </a:endParaRPr>
          </a:p>
          <a:p>
            <a:pPr marL="250631" indent="-250631">
              <a:buFont typeface="Arial" panose="020B0604020202020204" pitchFamily="34" charset="0"/>
              <a:buChar char="•"/>
            </a:pPr>
            <a:r>
              <a:rPr lang="en-GB" sz="1100" dirty="0"/>
              <a:t>Median household income estimates per year range across Southall wards from £24,752 in Southall Broadway to £27,794 in Lady Margaret (Ealing borough - £34,491; London - £36,427; UK - £32,400)</a:t>
            </a:r>
          </a:p>
          <a:p>
            <a:pPr marL="250631" indent="-250631">
              <a:buFont typeface="Arial" panose="020B0604020202020204" pitchFamily="34" charset="0"/>
              <a:buChar char="•"/>
            </a:pPr>
            <a:r>
              <a:rPr lang="en-GB" sz="1100" dirty="0"/>
              <a:t>Second highest proportion (9.65%) of the working age population claiming out of work benefit across the 7 towns </a:t>
            </a:r>
          </a:p>
          <a:p>
            <a:pPr marL="250631" indent="-250631">
              <a:buFont typeface="Arial" panose="020B0604020202020204" pitchFamily="34" charset="0"/>
              <a:buChar char="•"/>
            </a:pPr>
            <a:r>
              <a:rPr lang="en-GB" sz="1100" dirty="0"/>
              <a:t>Third lowest rate of long-term unemployed in the working age population (2.9 per 1,000) across the borough</a:t>
            </a:r>
          </a:p>
          <a:p>
            <a:endParaRPr lang="en-GB" sz="1100" b="1" dirty="0"/>
          </a:p>
          <a:p>
            <a:r>
              <a:rPr lang="en-GB" sz="1100" b="1" dirty="0"/>
              <a:t>Housing</a:t>
            </a:r>
          </a:p>
          <a:p>
            <a:pPr marL="150379" indent="-150379">
              <a:buFont typeface="Arial" panose="020B0604020202020204" pitchFamily="34" charset="0"/>
              <a:buChar char="•"/>
            </a:pPr>
            <a:r>
              <a:rPr lang="en-GB" sz="1100" dirty="0"/>
              <a:t>Third highest number of households (23,324) across the seven towns; of these, 45.1% are owner occupied, 33.5% are privately rented, 19% are socially rented, 2.2% are in shared ownership, and 0.3% live rent free</a:t>
            </a:r>
          </a:p>
          <a:p>
            <a:pPr marL="150379" indent="-150379">
              <a:buFont typeface="Arial" panose="020B0604020202020204" pitchFamily="34" charset="0"/>
              <a:buChar char="•"/>
            </a:pPr>
            <a:endParaRPr lang="en-GB" sz="1100" dirty="0"/>
          </a:p>
          <a:p>
            <a:r>
              <a:rPr lang="en-GB" sz="1100" b="1" dirty="0"/>
              <a:t>Education</a:t>
            </a:r>
          </a:p>
          <a:p>
            <a:pPr marL="150379" indent="-150379">
              <a:buFont typeface="Arial" panose="020B0604020202020204" pitchFamily="34" charset="0"/>
              <a:buChar char="•"/>
            </a:pPr>
            <a:r>
              <a:rPr lang="en-GB" sz="1100" dirty="0"/>
              <a:t>Third highest proportion of children (28.4%) eligible for Free School Meals across the seven towns</a:t>
            </a:r>
          </a:p>
          <a:p>
            <a:pPr marL="150379" indent="-150379">
              <a:buFont typeface="Arial" panose="020B0604020202020204" pitchFamily="34" charset="0"/>
              <a:buChar char="•"/>
            </a:pPr>
            <a:r>
              <a:rPr lang="en-GB" sz="1100" dirty="0"/>
              <a:t>Fourth highest proportion of children achieving a good level of development at the end of reception, and the second lowest proportion of pupils achieving expected standard in Reading Writing Maths at Key Stage 2 across the 7 towns</a:t>
            </a:r>
          </a:p>
          <a:p>
            <a:endParaRPr lang="en-GB" sz="1100" b="1" dirty="0"/>
          </a:p>
          <a:p>
            <a:r>
              <a:rPr lang="en-GB" sz="1100" b="1" dirty="0"/>
              <a:t>Crime</a:t>
            </a:r>
          </a:p>
          <a:p>
            <a:pPr marL="150379" indent="-150379">
              <a:buFont typeface="Arial" panose="020B0604020202020204" pitchFamily="34" charset="0"/>
              <a:buChar char="•"/>
            </a:pPr>
            <a:r>
              <a:rPr lang="en-GB" sz="1100" dirty="0"/>
              <a:t>There were 8,012 total notifiable offences (TNO) in Southall in 2022. The TNO rate is higher than the Ealing average </a:t>
            </a:r>
          </a:p>
          <a:p>
            <a:pPr marL="150379" indent="-150379">
              <a:buFont typeface="Arial" panose="020B0604020202020204" pitchFamily="34" charset="0"/>
              <a:buChar char="•"/>
            </a:pPr>
            <a:r>
              <a:rPr lang="en-GB" sz="1100" dirty="0"/>
              <a:t>There were 252 domestic abuse offences (DAO) in Southall in 2022. The DAO rate is higher than the Ealing average </a:t>
            </a:r>
            <a:endParaRPr lang="en-GB" sz="1100" dirty="0">
              <a:highlight>
                <a:srgbClr val="00FF00"/>
              </a:highlight>
            </a:endParaRPr>
          </a:p>
          <a:p>
            <a:pPr marL="150379" indent="-150379">
              <a:buFont typeface="Arial" panose="020B0604020202020204" pitchFamily="34" charset="0"/>
              <a:buChar char="•"/>
            </a:pPr>
            <a:endParaRPr lang="en-GB" sz="1100" dirty="0"/>
          </a:p>
          <a:p>
            <a:endParaRPr lang="en-GB" sz="1100" dirty="0"/>
          </a:p>
        </p:txBody>
      </p:sp>
      <p:graphicFrame>
        <p:nvGraphicFramePr>
          <p:cNvPr id="5" name="object 2">
            <a:extLst>
              <a:ext uri="{FF2B5EF4-FFF2-40B4-BE49-F238E27FC236}">
                <a16:creationId xmlns:a16="http://schemas.microsoft.com/office/drawing/2014/main" id="{C679D46B-524D-B49F-97EC-60952DB90BC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45094493"/>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B5CAC2D5-FC1F-93D6-4528-8889792C555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141924439"/>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5227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Southall: Community Voice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8888D0D-6D51-95A3-56B7-C72D0A55338F}"/>
              </a:ext>
            </a:extLst>
          </p:cNvPr>
          <p:cNvSpPr txBox="1"/>
          <p:nvPr/>
        </p:nvSpPr>
        <p:spPr>
          <a:xfrm>
            <a:off x="170675" y="1301894"/>
            <a:ext cx="10281425" cy="6118983"/>
          </a:xfrm>
          <a:prstGeom prst="rect">
            <a:avLst/>
          </a:prstGeom>
          <a:solidFill>
            <a:schemeClr val="accent4">
              <a:lumMod val="20000"/>
              <a:lumOff val="80000"/>
            </a:schemeClr>
          </a:solidFill>
        </p:spPr>
        <p:txBody>
          <a:bodyPr wrap="square">
            <a:spAutoFit/>
          </a:bodyPr>
          <a:lstStyle/>
          <a:p>
            <a:pPr algn="ctr"/>
            <a:r>
              <a:rPr lang="en-GB" sz="2000" b="1" dirty="0"/>
              <a:t>What matters to Southall residents for their health and wellbeing?</a:t>
            </a:r>
          </a:p>
          <a:p>
            <a:pPr algn="ctr"/>
            <a:endParaRPr lang="en-GB" sz="2000" b="1" dirty="0"/>
          </a:p>
          <a:p>
            <a:pPr algn="ctr"/>
            <a:endParaRPr lang="en-GB" sz="2000"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pPr algn="ctr"/>
            <a:endParaRPr lang="en-GB" sz="1579" b="1" dirty="0">
              <a:solidFill>
                <a:schemeClr val="accent1">
                  <a:lumMod val="50000"/>
                </a:schemeClr>
              </a:solidFill>
            </a:endParaRPr>
          </a:p>
          <a:p>
            <a:endParaRPr lang="en-GB" sz="1579" dirty="0">
              <a:solidFill>
                <a:schemeClr val="accent1">
                  <a:lumMod val="50000"/>
                </a:schemeClr>
              </a:solidFill>
              <a:highlight>
                <a:srgbClr val="00FF00"/>
              </a:highlight>
            </a:endParaRPr>
          </a:p>
        </p:txBody>
      </p:sp>
      <p:sp>
        <p:nvSpPr>
          <p:cNvPr id="5" name="Rectangle 4">
            <a:extLst>
              <a:ext uri="{FF2B5EF4-FFF2-40B4-BE49-F238E27FC236}">
                <a16:creationId xmlns:a16="http://schemas.microsoft.com/office/drawing/2014/main" id="{39C0210E-039E-3211-F2F9-52949856EA14}"/>
              </a:ext>
            </a:extLst>
          </p:cNvPr>
          <p:cNvSpPr/>
          <p:nvPr/>
        </p:nvSpPr>
        <p:spPr>
          <a:xfrm>
            <a:off x="1626647" y="1817395"/>
            <a:ext cx="3733800" cy="16764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fontAlgn="base"/>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Having (support from) someone from a similar culture or who understands the language spoken that people trust</a:t>
            </a:r>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 </a:t>
            </a:r>
          </a:p>
          <a:p>
            <a:pPr algn="ctr" fontAlgn="base"/>
            <a:r>
              <a:rPr lang="en-GB" sz="900" dirty="0">
                <a:ln w="0"/>
                <a:solidFill>
                  <a:schemeClr val="tx1"/>
                </a:solidFill>
                <a:latin typeface="Arial" panose="020B0604020202020204" pitchFamily="34" charset="0"/>
                <a:cs typeface="Arial" panose="020B0604020202020204" pitchFamily="34" charset="0"/>
              </a:rPr>
              <a:t>Let’s Go Southall engagement event</a:t>
            </a:r>
          </a:p>
        </p:txBody>
      </p:sp>
      <p:sp>
        <p:nvSpPr>
          <p:cNvPr id="6" name="Rectangle 5">
            <a:extLst>
              <a:ext uri="{FF2B5EF4-FFF2-40B4-BE49-F238E27FC236}">
                <a16:creationId xmlns:a16="http://schemas.microsoft.com/office/drawing/2014/main" id="{A2E843B4-4FA2-C4D3-ADD2-4942826E44C2}"/>
              </a:ext>
            </a:extLst>
          </p:cNvPr>
          <p:cNvSpPr/>
          <p:nvPr/>
        </p:nvSpPr>
        <p:spPr>
          <a:xfrm>
            <a:off x="5537202" y="1800225"/>
            <a:ext cx="3733800" cy="16764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rtl="0" fontAlgn="base"/>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Access to places where to buy to affordable healthy food, too much choice of fast food around</a:t>
            </a:r>
            <a:r>
              <a:rPr lang="en-GB" sz="2000" b="1" dirty="0">
                <a:ln w="0"/>
                <a:solidFill>
                  <a:schemeClr val="tx1"/>
                </a:solidFill>
                <a:latin typeface="Arial" panose="020B0604020202020204" pitchFamily="34" charset="0"/>
                <a:cs typeface="Arial" panose="020B0604020202020204" pitchFamily="34" charset="0"/>
              </a:rPr>
              <a:t>.”</a:t>
            </a:r>
          </a:p>
          <a:p>
            <a:pPr algn="ctr"/>
            <a:r>
              <a:rPr lang="en-GB" sz="900" dirty="0">
                <a:ln w="0"/>
                <a:solidFill>
                  <a:schemeClr val="tx1"/>
                </a:solidFill>
                <a:latin typeface="Arial" panose="020B0604020202020204" pitchFamily="34" charset="0"/>
                <a:cs typeface="Arial" panose="020B0604020202020204" pitchFamily="34" charset="0"/>
              </a:rPr>
              <a:t>Let’s Go Southall engagement event</a:t>
            </a:r>
          </a:p>
          <a:p>
            <a:pPr algn="ctr" rtl="0" fontAlgn="base"/>
            <a:endParaRPr lang="en-GB" sz="800"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B0F1535-6E56-8366-A98A-57486E9F44A7}"/>
              </a:ext>
            </a:extLst>
          </p:cNvPr>
          <p:cNvSpPr/>
          <p:nvPr/>
        </p:nvSpPr>
        <p:spPr>
          <a:xfrm>
            <a:off x="1612900" y="3629024"/>
            <a:ext cx="3733800" cy="2044883"/>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Becoming part of a social movement programme like Let’s go Southall changed participants’  perspective on health and they became regularly active</a:t>
            </a:r>
            <a:r>
              <a:rPr lang="en-GB" sz="2000" b="1" dirty="0">
                <a:ln w="0"/>
                <a:solidFill>
                  <a:schemeClr val="tx1"/>
                </a:solidFill>
                <a:latin typeface="Arial" panose="020B0604020202020204" pitchFamily="34" charset="0"/>
                <a:cs typeface="Arial" panose="020B0604020202020204" pitchFamily="34" charset="0"/>
              </a:rPr>
              <a:t>”</a:t>
            </a:r>
          </a:p>
          <a:p>
            <a:pPr algn="ctr"/>
            <a:r>
              <a:rPr lang="en-GB" sz="900" dirty="0">
                <a:ln w="0"/>
                <a:solidFill>
                  <a:schemeClr val="tx1"/>
                </a:solidFill>
                <a:latin typeface="Arial" panose="020B0604020202020204" pitchFamily="34" charset="0"/>
                <a:cs typeface="Arial" panose="020B0604020202020204" pitchFamily="34" charset="0"/>
              </a:rPr>
              <a:t>Let’s Go Southall engagement event</a:t>
            </a:r>
          </a:p>
        </p:txBody>
      </p:sp>
      <p:sp>
        <p:nvSpPr>
          <p:cNvPr id="8" name="Rectangle 7">
            <a:extLst>
              <a:ext uri="{FF2B5EF4-FFF2-40B4-BE49-F238E27FC236}">
                <a16:creationId xmlns:a16="http://schemas.microsoft.com/office/drawing/2014/main" id="{155D3AB8-7BB3-E2E8-B913-FBA5E7A7D3FB}"/>
              </a:ext>
            </a:extLst>
          </p:cNvPr>
          <p:cNvSpPr/>
          <p:nvPr/>
        </p:nvSpPr>
        <p:spPr>
          <a:xfrm>
            <a:off x="5537202" y="3629025"/>
            <a:ext cx="3733800" cy="2044884"/>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7000"/>
              </a:lnSpc>
              <a:spcAft>
                <a:spcPts val="702"/>
              </a:spcAft>
            </a:pPr>
            <a:r>
              <a:rPr lang="en-GB" sz="2000" b="1"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Let’s Talk Sessions organised by a Let’s Go Southall lead for GP groups had a very positive impact on mental health of people participating</a:t>
            </a:r>
            <a:r>
              <a:rPr lang="en-GB" sz="2000" b="1" dirty="0">
                <a:ln w="0"/>
                <a:solidFill>
                  <a:schemeClr val="tx1"/>
                </a:solidFill>
                <a:latin typeface="Arial" panose="020B0604020202020204" pitchFamily="34" charset="0"/>
                <a:cs typeface="Arial" panose="020B0604020202020204" pitchFamily="34" charset="0"/>
              </a:rPr>
              <a:t>”</a:t>
            </a:r>
          </a:p>
          <a:p>
            <a:pPr algn="ctr">
              <a:lnSpc>
                <a:spcPct val="107000"/>
              </a:lnSpc>
              <a:spcAft>
                <a:spcPts val="702"/>
              </a:spcAft>
            </a:pPr>
            <a:r>
              <a:rPr lang="en-GB" sz="900" dirty="0">
                <a:ln w="0"/>
                <a:solidFill>
                  <a:schemeClr val="tx1"/>
                </a:solidFill>
                <a:latin typeface="Arial" panose="020B0604020202020204" pitchFamily="34" charset="0"/>
                <a:cs typeface="Arial" panose="020B0604020202020204" pitchFamily="34" charset="0"/>
              </a:rPr>
              <a:t>  Let’s Go Southall engagement event</a:t>
            </a:r>
          </a:p>
          <a:p>
            <a:pPr algn="ctr" rtl="0" fontAlgn="base"/>
            <a:endParaRPr lang="en-GB" sz="800" dirty="0">
              <a:solidFill>
                <a:schemeClr val="tx1"/>
              </a:solidFill>
              <a:latin typeface="Arial" panose="020B0604020202020204" pitchFamily="34" charset="0"/>
              <a:cs typeface="Arial" panose="020B0604020202020204" pitchFamily="34" charset="0"/>
            </a:endParaRPr>
          </a:p>
        </p:txBody>
      </p:sp>
      <p:graphicFrame>
        <p:nvGraphicFramePr>
          <p:cNvPr id="10" name="object 2">
            <a:extLst>
              <a:ext uri="{FF2B5EF4-FFF2-40B4-BE49-F238E27FC236}">
                <a16:creationId xmlns:a16="http://schemas.microsoft.com/office/drawing/2014/main" id="{D617E44D-B71E-B208-9285-7A684ACA4F5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59604085"/>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7" name="object 2">
            <a:extLst>
              <a:ext uri="{FF2B5EF4-FFF2-40B4-BE49-F238E27FC236}">
                <a16:creationId xmlns:a16="http://schemas.microsoft.com/office/drawing/2014/main" id="{1C190B25-59D0-AA99-1876-5337E5BBA4D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0274873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60151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Let’s Go Southall Active Communities Team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Content Placeholder 5">
            <a:extLst>
              <a:ext uri="{FF2B5EF4-FFF2-40B4-BE49-F238E27FC236}">
                <a16:creationId xmlns:a16="http://schemas.microsoft.com/office/drawing/2014/main" id="{149C82EC-0F50-1D36-9560-599FD2D91AFA}"/>
              </a:ext>
            </a:extLst>
          </p:cNvPr>
          <p:cNvSpPr>
            <a:spLocks noGrp="1"/>
          </p:cNvSpPr>
          <p:nvPr/>
        </p:nvSpPr>
        <p:spPr>
          <a:xfrm>
            <a:off x="458180" y="1743267"/>
            <a:ext cx="5531804" cy="4798559"/>
          </a:xfrm>
          <a:prstGeom prst="rect">
            <a:avLst/>
          </a:prstGeom>
        </p:spPr>
        <p:txBody>
          <a:bodyPr vert="horz" lIns="91440" tIns="45720" rIns="91440" bIns="45720" rtlCol="0" anchor="t">
            <a:noAutofit/>
          </a:bodyPr>
          <a:lstStyle>
            <a:lvl1pPr marL="252100" indent="-252100" algn="l" defTabSz="1008400"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a:lstStyle>
          <a:p>
            <a:pPr marL="0" indent="0">
              <a:lnSpc>
                <a:spcPct val="100000"/>
              </a:lnSpc>
              <a:spcAft>
                <a:spcPts val="800"/>
              </a:spcAft>
              <a:buNone/>
            </a:pPr>
            <a:r>
              <a:rPr lang="en-GB" sz="1200" dirty="0">
                <a:effectLst/>
                <a:latin typeface="Calibri"/>
                <a:ea typeface="Calibri" panose="020F0502020204030204" pitchFamily="34" charset="0"/>
                <a:cs typeface="Calibri"/>
              </a:rPr>
              <a:t>Lets Go Southall (LGS) is a community led initiative established to enable people and the communities who live,</a:t>
            </a:r>
            <a:r>
              <a:rPr lang="en-GB" sz="1200" dirty="0">
                <a:latin typeface="Calibri"/>
                <a:ea typeface="Calibri" panose="020F0502020204030204" pitchFamily="34" charset="0"/>
                <a:cs typeface="Calibri"/>
              </a:rPr>
              <a:t> </a:t>
            </a:r>
            <a:r>
              <a:rPr lang="en-GB" sz="1200" dirty="0">
                <a:effectLst/>
                <a:latin typeface="Calibri"/>
                <a:ea typeface="Calibri" panose="020F0502020204030204" pitchFamily="34" charset="0"/>
                <a:cs typeface="Calibri"/>
              </a:rPr>
              <a:t> work in Southall, or have local connections to promote social movement as a way of leading healthier lives and making Southall a better place to live. Funded by Sport England and driven by Ealing Council, we have brought together a cross range of local community stakeholders and partners, to help residents make lasting changes to their lifestyles, benefit from local support networks and develop how they can lead their people.</a:t>
            </a:r>
          </a:p>
          <a:p>
            <a:pPr marL="0" indent="0">
              <a:lnSpc>
                <a:spcPct val="100000"/>
              </a:lnSpc>
              <a:spcAft>
                <a:spcPts val="800"/>
              </a:spcAft>
              <a:buNone/>
            </a:pPr>
            <a:r>
              <a:rPr lang="en-GB" sz="1200" dirty="0">
                <a:effectLst/>
                <a:latin typeface="Calibri" panose="020F0502020204030204" pitchFamily="34" charset="0"/>
                <a:ea typeface="Calibri" panose="020F0502020204030204" pitchFamily="34" charset="0"/>
                <a:cs typeface="Calibri" panose="020F0502020204030204" pitchFamily="34" charset="0"/>
              </a:rPr>
              <a:t>The programme is not about simply providing new sports facilities or services. It is a co-designed approach that empowers Southall residents – through providing skills, knowledge and opportunities to get involved. The campaigns we run are here for the whole community, individuals, families, teachers, leaders, all ages and all backgrounds.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GB" sz="1200" dirty="0">
                <a:solidFill>
                  <a:srgbClr val="000000"/>
                </a:solidFill>
                <a:effectLst/>
                <a:latin typeface="Calibri"/>
                <a:ea typeface="Times New Roman" panose="02020603050405020304" pitchFamily="18" charset="0"/>
                <a:cs typeface="Calibri"/>
              </a:rPr>
              <a:t>It is grounded in the community</a:t>
            </a:r>
            <a:r>
              <a:rPr lang="en-GB" sz="1200" b="1" dirty="0">
                <a:solidFill>
                  <a:srgbClr val="000000"/>
                </a:solidFill>
                <a:effectLst/>
                <a:latin typeface="Calibri"/>
                <a:ea typeface="Times New Roman" panose="02020603050405020304" pitchFamily="18" charset="0"/>
                <a:cs typeface="Calibri"/>
              </a:rPr>
              <a:t> </a:t>
            </a:r>
            <a:r>
              <a:rPr lang="en-GB" sz="1200" dirty="0">
                <a:solidFill>
                  <a:srgbClr val="000000"/>
                </a:solidFill>
                <a:effectLst/>
                <a:latin typeface="Calibri"/>
                <a:ea typeface="Times New Roman" panose="02020603050405020304" pitchFamily="18" charset="0"/>
                <a:cs typeface="Calibri"/>
              </a:rPr>
              <a:t>as a movement working towards improving some of the inequalities that Southall faces.</a:t>
            </a:r>
            <a:r>
              <a:rPr lang="en-GB" sz="1200" dirty="0">
                <a:solidFill>
                  <a:srgbClr val="000000"/>
                </a:solidFill>
                <a:latin typeface="Calibri"/>
                <a:ea typeface="Times New Roman" panose="02020603050405020304" pitchFamily="18" charset="0"/>
                <a:cs typeface="Calibri"/>
              </a:rPr>
              <a:t> </a:t>
            </a:r>
            <a:r>
              <a:rPr lang="en-GB" sz="1200" dirty="0">
                <a:solidFill>
                  <a:srgbClr val="000000"/>
                </a:solidFill>
                <a:effectLst/>
                <a:latin typeface="Calibri"/>
                <a:ea typeface="Times New Roman" panose="02020603050405020304" pitchFamily="18" charset="0"/>
                <a:cs typeface="Calibri"/>
              </a:rPr>
              <a:t> Establishing where inequalities impact people the most, we have been developing autonomy, capacity and resources needed </a:t>
            </a:r>
            <a:r>
              <a:rPr lang="en-GB" sz="1200" dirty="0">
                <a:effectLst/>
                <a:latin typeface="Calibri"/>
                <a:ea typeface="Times New Roman" panose="02020603050405020304" pitchFamily="18" charset="0"/>
                <a:cs typeface="Calibri"/>
              </a:rPr>
              <a:t>for </a:t>
            </a:r>
            <a:r>
              <a:rPr lang="en-GB" sz="1200" dirty="0">
                <a:latin typeface="Calibri"/>
                <a:ea typeface="Times New Roman" panose="02020603050405020304" pitchFamily="18" charset="0"/>
                <a:cs typeface="Calibri"/>
              </a:rPr>
              <a:t>people to</a:t>
            </a:r>
            <a:r>
              <a:rPr lang="en-GB" sz="1200" dirty="0">
                <a:effectLst/>
                <a:latin typeface="Calibri"/>
                <a:ea typeface="Times New Roman" panose="02020603050405020304" pitchFamily="18" charset="0"/>
                <a:cs typeface="Calibri"/>
              </a:rPr>
              <a:t> </a:t>
            </a:r>
            <a:r>
              <a:rPr lang="en-GB" sz="1200" dirty="0">
                <a:solidFill>
                  <a:srgbClr val="000000"/>
                </a:solidFill>
                <a:effectLst/>
                <a:latin typeface="Calibri"/>
                <a:ea typeface="Times New Roman" panose="02020603050405020304" pitchFamily="18" charset="0"/>
                <a:cs typeface="Calibri"/>
              </a:rPr>
              <a:t>become happier and healthier. We are creating a whole systems approach which considers the way in which we can all benefit and embed</a:t>
            </a:r>
            <a:r>
              <a:rPr lang="en-GB" sz="1200" dirty="0">
                <a:solidFill>
                  <a:srgbClr val="000000"/>
                </a:solidFill>
                <a:latin typeface="Calibri"/>
                <a:ea typeface="Times New Roman" panose="02020603050405020304" pitchFamily="18" charset="0"/>
                <a:cs typeface="Calibri"/>
              </a:rPr>
              <a:t> </a:t>
            </a:r>
            <a:r>
              <a:rPr lang="en-GB" sz="1200" dirty="0">
                <a:solidFill>
                  <a:srgbClr val="000000"/>
                </a:solidFill>
                <a:effectLst/>
                <a:latin typeface="Calibri"/>
                <a:ea typeface="Times New Roman" panose="02020603050405020304" pitchFamily="18" charset="0"/>
                <a:cs typeface="Calibri"/>
              </a:rPr>
              <a:t> community led change.</a:t>
            </a:r>
            <a:endParaRPr lang="en-GB" sz="1200" dirty="0">
              <a:effectLst/>
              <a:latin typeface="Calibri"/>
              <a:ea typeface="Times New Roman" panose="02020603050405020304" pitchFamily="18" charset="0"/>
              <a:cs typeface="Calibri"/>
            </a:endParaRPr>
          </a:p>
          <a:p>
            <a:pPr marL="0" indent="0" algn="just">
              <a:lnSpc>
                <a:spcPct val="100000"/>
              </a:lnSpc>
              <a:buNone/>
            </a:pPr>
            <a:r>
              <a:rPr lang="en-GB" sz="1200" dirty="0">
                <a:solidFill>
                  <a:srgbClr val="0A0A0A"/>
                </a:solidFill>
                <a:effectLst/>
                <a:latin typeface="Calibri"/>
                <a:ea typeface="Times New Roman" panose="02020603050405020304" pitchFamily="18" charset="0"/>
                <a:cs typeface="Calibri"/>
              </a:rPr>
              <a:t>We deliver a wide range of free activities and interventions, aimed at improving wellbeing at an individual and community level. Coming together to take part in fun, free activities make people feel a sense of belonging and with our local Active Communities Team made up of local residents, the large amount of people who are not active are more likely to get involved.</a:t>
            </a:r>
            <a:endParaRPr lang="en-GB" sz="1200" dirty="0">
              <a:solidFill>
                <a:srgbClr val="000000"/>
              </a:solidFill>
              <a:latin typeface="Calibri"/>
              <a:ea typeface="Times New Roman" panose="02020603050405020304" pitchFamily="18" charset="0"/>
              <a:cs typeface="Calibri"/>
            </a:endParaRPr>
          </a:p>
          <a:p>
            <a:pPr marL="0" indent="0" algn="just">
              <a:lnSpc>
                <a:spcPct val="100000"/>
              </a:lnSpc>
              <a:buNone/>
            </a:pPr>
            <a:endParaRPr lang="en-GB" sz="1100" dirty="0">
              <a:solidFill>
                <a:srgbClr val="0A0A0A"/>
              </a:solidFill>
              <a:effectLst/>
              <a:latin typeface="Calibri"/>
              <a:ea typeface="Times New Roman" panose="02020603050405020304" pitchFamily="18" charset="0"/>
              <a:cs typeface="Calibri"/>
            </a:endParaRPr>
          </a:p>
          <a:p>
            <a:pPr marL="0" indent="0" algn="just">
              <a:lnSpc>
                <a:spcPct val="100000"/>
              </a:lnSpc>
              <a:buNone/>
            </a:pPr>
            <a:endParaRPr lang="en-GB" sz="1100" dirty="0">
              <a:cs typeface="Calibri" panose="020F0502020204030204"/>
            </a:endParaRPr>
          </a:p>
        </p:txBody>
      </p:sp>
      <p:pic>
        <p:nvPicPr>
          <p:cNvPr id="8" name="Picture 7" descr="People in a boat on a canal ">
            <a:extLst>
              <a:ext uri="{FF2B5EF4-FFF2-40B4-BE49-F238E27FC236}">
                <a16:creationId xmlns:a16="http://schemas.microsoft.com/office/drawing/2014/main" id="{C89ABD01-0539-DF09-1F3B-56E407DF13AD}"/>
              </a:ext>
            </a:extLst>
          </p:cNvPr>
          <p:cNvPicPr>
            <a:picLocks noChangeAspect="1"/>
          </p:cNvPicPr>
          <p:nvPr/>
        </p:nvPicPr>
        <p:blipFill>
          <a:blip r:embed="rId2"/>
          <a:stretch>
            <a:fillRect/>
          </a:stretch>
        </p:blipFill>
        <p:spPr>
          <a:xfrm>
            <a:off x="6261100" y="4314825"/>
            <a:ext cx="3974121" cy="2980591"/>
          </a:xfrm>
          <a:prstGeom prst="rect">
            <a:avLst/>
          </a:prstGeom>
        </p:spPr>
      </p:pic>
      <p:graphicFrame>
        <p:nvGraphicFramePr>
          <p:cNvPr id="4" name="object 2">
            <a:extLst>
              <a:ext uri="{FF2B5EF4-FFF2-40B4-BE49-F238E27FC236}">
                <a16:creationId xmlns:a16="http://schemas.microsoft.com/office/drawing/2014/main" id="{7D7787B8-0A3D-7C41-C718-3A2A9F8FB15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59304550"/>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Community Voice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Case Studies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pic>
        <p:nvPicPr>
          <p:cNvPr id="10" name="Picture 9" descr="Image showing a lady with children on cycles">
            <a:extLst>
              <a:ext uri="{FF2B5EF4-FFF2-40B4-BE49-F238E27FC236}">
                <a16:creationId xmlns:a16="http://schemas.microsoft.com/office/drawing/2014/main" id="{2560BFCA-61EA-325E-EF14-5BC2F3C98FFD}"/>
              </a:ext>
            </a:extLst>
          </p:cNvPr>
          <p:cNvPicPr>
            <a:picLocks noChangeAspect="1"/>
          </p:cNvPicPr>
          <p:nvPr/>
        </p:nvPicPr>
        <p:blipFill rotWithShape="1">
          <a:blip r:embed="rId9"/>
          <a:srcRect l="2132" t="2745" r="51329" b="7470"/>
          <a:stretch/>
        </p:blipFill>
        <p:spPr>
          <a:xfrm>
            <a:off x="7023100" y="1380371"/>
            <a:ext cx="2667000" cy="2895600"/>
          </a:xfrm>
          <a:prstGeom prst="rect">
            <a:avLst/>
          </a:prstGeom>
        </p:spPr>
      </p:pic>
      <p:graphicFrame>
        <p:nvGraphicFramePr>
          <p:cNvPr id="3" name="object 2">
            <a:extLst>
              <a:ext uri="{FF2B5EF4-FFF2-40B4-BE49-F238E27FC236}">
                <a16:creationId xmlns:a16="http://schemas.microsoft.com/office/drawing/2014/main" id="{25CAC874-0CEF-574F-61AF-9E1178A2A26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4867485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09622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96061" y="871200"/>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Appendix 1 – Data reference list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graphicFrame>
        <p:nvGraphicFramePr>
          <p:cNvPr id="2" name="object 2">
            <a:extLst>
              <a:ext uri="{FF2B5EF4-FFF2-40B4-BE49-F238E27FC236}">
                <a16:creationId xmlns:a16="http://schemas.microsoft.com/office/drawing/2014/main" id="{5B3BDBA0-DB36-0DC3-5481-A9ABC0E391B4}"/>
              </a:ext>
            </a:extLst>
          </p:cNvPr>
          <p:cNvGraphicFramePr>
            <a:graphicFrameLocks noGrp="1"/>
          </p:cNvGraphicFramePr>
          <p:nvPr>
            <p:extLst>
              <p:ext uri="{D42A27DB-BD31-4B8C-83A1-F6EECF244321}">
                <p14:modId xmlns:p14="http://schemas.microsoft.com/office/powerpoint/2010/main" val="923219706"/>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Appendix</a:t>
                      </a:r>
                      <a:r>
                        <a:rPr lang="en-GB" sz="1100" b="1" u="none" kern="1200" spc="-25" dirty="0">
                          <a:solidFill>
                            <a:schemeClr val="tx1"/>
                          </a:solidFill>
                          <a:latin typeface="Calibri" panose="020F0502020204030204" pitchFamily="34" charset="0"/>
                          <a:ea typeface="+mn-ea"/>
                          <a:cs typeface="Calibri" panose="020F0502020204030204" pitchFamily="34" charset="0"/>
                        </a:rPr>
                        <a:t> 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Appendix 2</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EC4FD65-E278-2D29-166E-4341B09E7827}"/>
              </a:ext>
            </a:extLst>
          </p:cNvPr>
          <p:cNvSpPr txBox="1"/>
          <p:nvPr/>
        </p:nvSpPr>
        <p:spPr>
          <a:xfrm>
            <a:off x="196061" y="1616015"/>
            <a:ext cx="11750350" cy="5847755"/>
          </a:xfrm>
          <a:prstGeom prst="rect">
            <a:avLst/>
          </a:prstGeom>
          <a:noFill/>
        </p:spPr>
        <p:txBody>
          <a:bodyPr wrap="square" rtlCol="0">
            <a:spAutoFit/>
          </a:bodyPr>
          <a:lstStyle/>
          <a:p>
            <a:r>
              <a:rPr lang="en-GB" sz="1000" b="1" dirty="0">
                <a:cs typeface="Arial" panose="020B0604020202020204" pitchFamily="34" charset="0"/>
              </a:rPr>
              <a:t>Population</a:t>
            </a:r>
          </a:p>
          <a:p>
            <a:r>
              <a:rPr lang="en-GB" sz="1000" dirty="0">
                <a:cs typeface="Arial" panose="020B0604020202020204" pitchFamily="34" charset="0"/>
              </a:rPr>
              <a:t>National Census, 2021</a:t>
            </a:r>
          </a:p>
          <a:p>
            <a:r>
              <a:rPr lang="en-GB" sz="1000" dirty="0">
                <a:cs typeface="Arial" panose="020B0604020202020204" pitchFamily="34" charset="0"/>
              </a:rPr>
              <a:t>GFR: ONS (5-years pooled data, 2016-20)</a:t>
            </a:r>
          </a:p>
          <a:p>
            <a:r>
              <a:rPr lang="en-GB" sz="1000" dirty="0">
                <a:cs typeface="Arial" panose="020B0604020202020204" pitchFamily="34" charset="0"/>
              </a:rPr>
              <a:t>The top two community languages in Ealing schools: School Census Jan 2023 (Ealing Schools, Research and Statistics Team)</a:t>
            </a:r>
          </a:p>
          <a:p>
            <a:endParaRPr lang="en-GB" sz="1000" dirty="0">
              <a:cs typeface="Arial" panose="020B0604020202020204" pitchFamily="34" charset="0"/>
            </a:endParaRPr>
          </a:p>
          <a:p>
            <a:r>
              <a:rPr lang="en-GB" sz="1000" b="1" dirty="0">
                <a:cs typeface="Arial" panose="020B0604020202020204" pitchFamily="34" charset="0"/>
              </a:rPr>
              <a:t>Income &amp; Unemployment</a:t>
            </a:r>
            <a:endParaRPr lang="en-GB" sz="1000" b="1" dirty="0">
              <a:solidFill>
                <a:srgbClr val="FF0000"/>
              </a:solidFill>
              <a:cs typeface="Arial" panose="020B0604020202020204" pitchFamily="34" charset="0"/>
            </a:endParaRPr>
          </a:p>
          <a:p>
            <a:r>
              <a:rPr lang="en-GB" sz="1000" dirty="0">
                <a:cs typeface="Arial" panose="020B0604020202020204" pitchFamily="34" charset="0"/>
              </a:rPr>
              <a:t>Income: (CACI, Equalised Pay Check Directory 2022)</a:t>
            </a:r>
          </a:p>
          <a:p>
            <a:r>
              <a:rPr lang="en-GB" sz="1000" dirty="0">
                <a:cs typeface="Arial" panose="020B0604020202020204" pitchFamily="34" charset="0"/>
              </a:rPr>
              <a:t>Unemployment, 2021/22: NOMIS Labour Market Statistics (OHID, Local Health - Small Area Public Health Data, 2022)</a:t>
            </a:r>
          </a:p>
          <a:p>
            <a:endParaRPr lang="en-GB" sz="1000" dirty="0">
              <a:cs typeface="Arial" panose="020B0604020202020204" pitchFamily="34" charset="0"/>
            </a:endParaRPr>
          </a:p>
          <a:p>
            <a:r>
              <a:rPr lang="en-GB" sz="1000" b="1" dirty="0">
                <a:cs typeface="Arial" panose="020B0604020202020204" pitchFamily="34" charset="0"/>
              </a:rPr>
              <a:t>Housing</a:t>
            </a:r>
          </a:p>
          <a:p>
            <a:r>
              <a:rPr lang="en-GB" sz="1000" dirty="0">
                <a:cs typeface="Arial" panose="020B0604020202020204" pitchFamily="34" charset="0"/>
              </a:rPr>
              <a:t>National Census, 2021</a:t>
            </a:r>
          </a:p>
          <a:p>
            <a:endParaRPr lang="en-GB" sz="1000" dirty="0">
              <a:cs typeface="Arial" panose="020B0604020202020204" pitchFamily="34" charset="0"/>
            </a:endParaRPr>
          </a:p>
          <a:p>
            <a:r>
              <a:rPr lang="en-GB" sz="1000" b="1" dirty="0">
                <a:cs typeface="Arial" panose="020B0604020202020204" pitchFamily="34" charset="0"/>
              </a:rPr>
              <a:t>Deprivation</a:t>
            </a:r>
          </a:p>
          <a:p>
            <a:r>
              <a:rPr lang="en-GB" sz="1000" dirty="0">
                <a:cs typeface="Arial" panose="020B0604020202020204" pitchFamily="34" charset="0"/>
              </a:rPr>
              <a:t>IMD 2019, Ministry of Housing, Communities &amp; Local Government (OHID, Local Health - Small Area Public Health Data, 2022) </a:t>
            </a:r>
          </a:p>
          <a:p>
            <a:endParaRPr lang="en-GB" sz="1000" dirty="0">
              <a:cs typeface="Arial" panose="020B0604020202020204" pitchFamily="34" charset="0"/>
            </a:endParaRPr>
          </a:p>
          <a:p>
            <a:r>
              <a:rPr lang="en-GB" sz="1000" b="1" dirty="0">
                <a:cs typeface="Arial" panose="020B0604020202020204" pitchFamily="34" charset="0"/>
              </a:rPr>
              <a:t>Life expectancy and causes of death</a:t>
            </a:r>
          </a:p>
          <a:p>
            <a:r>
              <a:rPr lang="en-GB" sz="1000" dirty="0">
                <a:cs typeface="Arial" panose="020B0604020202020204" pitchFamily="34" charset="0"/>
              </a:rPr>
              <a:t>Life expectancy, 5-years pooled data, 2016-20: OHID analysis of ONS death registration data and mid-year population estimates (OHID, Local Health - Small Area Public Health Data, 2022)</a:t>
            </a:r>
          </a:p>
          <a:p>
            <a:r>
              <a:rPr lang="en-GB" sz="1000" dirty="0">
                <a:cs typeface="Arial" panose="020B0604020202020204" pitchFamily="34" charset="0"/>
              </a:rPr>
              <a:t>Deaths from all causes, all ages/under 75, 5-years pooled data, 2016-20: OHID, based on ONS data (OHID, Local Health - Small Area Public Health Data, 2022)</a:t>
            </a:r>
          </a:p>
          <a:p>
            <a:r>
              <a:rPr lang="en-GB" sz="1000" dirty="0">
                <a:cs typeface="Arial" panose="020B0604020202020204" pitchFamily="34" charset="0"/>
              </a:rPr>
              <a:t>Deaths involving COVID, 1</a:t>
            </a:r>
            <a:r>
              <a:rPr lang="en-GB" sz="1000" baseline="30000" dirty="0">
                <a:cs typeface="Arial" panose="020B0604020202020204" pitchFamily="34" charset="0"/>
              </a:rPr>
              <a:t>st</a:t>
            </a:r>
            <a:r>
              <a:rPr lang="en-GB" sz="1000" dirty="0">
                <a:cs typeface="Arial" panose="020B0604020202020204" pitchFamily="34" charset="0"/>
              </a:rPr>
              <a:t> Jan 2020 to 31</a:t>
            </a:r>
            <a:r>
              <a:rPr lang="en-GB" sz="1000" baseline="30000" dirty="0">
                <a:cs typeface="Arial" panose="020B0604020202020204" pitchFamily="34" charset="0"/>
              </a:rPr>
              <a:t>st</a:t>
            </a:r>
            <a:r>
              <a:rPr lang="en-GB" sz="1000" dirty="0">
                <a:cs typeface="Arial" panose="020B0604020202020204" pitchFamily="34" charset="0"/>
              </a:rPr>
              <a:t> Jan 2023: </a:t>
            </a:r>
            <a:r>
              <a:rPr kumimoji="0" lang="en-GB" sz="1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NWL ICB, Ealing residents registered with a NWL GP practice as of 9</a:t>
            </a:r>
            <a:r>
              <a:rPr kumimoji="0" lang="en-GB" sz="1000" b="0" i="0" u="none" strike="noStrike" kern="1200" cap="none" spc="0" normalizeH="0" baseline="30000" noProof="0" dirty="0">
                <a:ln>
                  <a:noFill/>
                </a:ln>
                <a:solidFill>
                  <a:prstClr val="black"/>
                </a:solidFill>
                <a:effectLst/>
                <a:uLnTx/>
                <a:uFillTx/>
                <a:latin typeface="Calibri"/>
                <a:ea typeface="+mn-ea"/>
                <a:cs typeface="Arial" panose="020B0604020202020204" pitchFamily="34" charset="0"/>
              </a:rPr>
              <a:t>th</a:t>
            </a:r>
            <a:r>
              <a:rPr kumimoji="0" lang="en-GB" sz="1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March 2023, diagnosed/coded with the LTC in SystmOne</a:t>
            </a:r>
            <a:endParaRPr lang="en-GB" sz="1000" dirty="0">
              <a:cs typeface="Arial" panose="020B0604020202020204" pitchFamily="34" charset="0"/>
            </a:endParaRPr>
          </a:p>
          <a:p>
            <a:endParaRPr lang="en-GB" sz="1000" dirty="0">
              <a:cs typeface="Arial" panose="020B0604020202020204" pitchFamily="34" charset="0"/>
            </a:endParaRPr>
          </a:p>
          <a:p>
            <a:r>
              <a:rPr lang="en-GB" sz="1000" b="1" dirty="0">
                <a:cs typeface="Arial" panose="020B0604020202020204" pitchFamily="34" charset="0"/>
              </a:rPr>
              <a:t>Other health indicators</a:t>
            </a:r>
          </a:p>
          <a:p>
            <a:r>
              <a:rPr lang="en-GB" sz="1000" dirty="0">
                <a:cs typeface="Arial" panose="020B0604020202020204" pitchFamily="34" charset="0"/>
              </a:rPr>
              <a:t>Hospital admissions, 5-years pooled data, 2016/17-20/21: HES (OHID, Local Health - Small Area Public Health Data, 2022)</a:t>
            </a:r>
          </a:p>
          <a:p>
            <a:r>
              <a:rPr lang="en-GB" sz="1000" dirty="0">
                <a:cs typeface="Arial" panose="020B0604020202020204" pitchFamily="34" charset="0"/>
              </a:rPr>
              <a:t>Cancers incidence, 5-years pooled data, 2015-19: English cancer registration data from the NHS Digital Cancer Analysis System (OHID, Local Health - Small Area Public Health Data, 2022)</a:t>
            </a:r>
          </a:p>
          <a:p>
            <a:r>
              <a:rPr lang="en-GB" sz="1000" dirty="0">
                <a:cs typeface="Arial" panose="020B0604020202020204" pitchFamily="34" charset="0"/>
              </a:rPr>
              <a:t>Child obesity, 3-years pooled data, 2019/20 – 21/22: OHID, using National Child Measurement Programme, NHS Digital (OHID, Local Health - Small Area Public Health Data, 2022)</a:t>
            </a:r>
          </a:p>
          <a:p>
            <a:endParaRPr lang="en-GB" sz="1000" dirty="0">
              <a:cs typeface="Arial" panose="020B0604020202020204" pitchFamily="34" charset="0"/>
            </a:endParaRPr>
          </a:p>
          <a:p>
            <a:r>
              <a:rPr lang="en-GB" sz="1000" b="1" dirty="0">
                <a:cs typeface="Arial" panose="020B0604020202020204" pitchFamily="34" charset="0"/>
              </a:rPr>
              <a:t>Prevalence of long-term conditions and ethnicity</a:t>
            </a:r>
          </a:p>
          <a:p>
            <a:r>
              <a:rPr lang="en-GB" sz="1000" dirty="0">
                <a:cs typeface="Arial" panose="020B0604020202020204" pitchFamily="34" charset="0"/>
              </a:rPr>
              <a:t>Obesity, Diabetes, Hypertension and Depression (all 18+): NWL ICB, Ealing residents registered with a NWL GP practice as of 6th Jan 2023, diagnosed/coded with the LTC in SystmOne</a:t>
            </a:r>
          </a:p>
          <a:p>
            <a:endParaRPr lang="en-GB" sz="1000" b="1" dirty="0">
              <a:cs typeface="Arial" panose="020B0604020202020204" pitchFamily="34" charset="0"/>
            </a:endParaRPr>
          </a:p>
          <a:p>
            <a:r>
              <a:rPr lang="en-GB" sz="1000" b="1" dirty="0">
                <a:cs typeface="Arial" panose="020B0604020202020204" pitchFamily="34" charset="0"/>
              </a:rPr>
              <a:t>Education</a:t>
            </a:r>
          </a:p>
          <a:p>
            <a:r>
              <a:rPr lang="en-GB" sz="1000" dirty="0">
                <a:cs typeface="Arial" panose="020B0604020202020204" pitchFamily="34" charset="0"/>
              </a:rPr>
              <a:t>FSM: Autumn School Census 2022 (Ealing Schools, Research and Statistics Team)</a:t>
            </a:r>
          </a:p>
          <a:p>
            <a:r>
              <a:rPr lang="en-GB" sz="1000" dirty="0">
                <a:cs typeface="Arial" panose="020B0604020202020204" pitchFamily="34" charset="0"/>
              </a:rPr>
              <a:t>GLD &amp; KS2: Summer assessments 2022 (Ealing Schools, Research and Statistics Team)</a:t>
            </a:r>
          </a:p>
          <a:p>
            <a:endParaRPr lang="en-GB" sz="1000" dirty="0">
              <a:cs typeface="Arial" panose="020B0604020202020204" pitchFamily="34" charset="0"/>
            </a:endParaRPr>
          </a:p>
          <a:p>
            <a:r>
              <a:rPr lang="en-GB" sz="1000" b="1" dirty="0">
                <a:cs typeface="Arial" panose="020B0604020202020204" pitchFamily="34" charset="0"/>
              </a:rPr>
              <a:t>Crime</a:t>
            </a:r>
          </a:p>
          <a:p>
            <a:r>
              <a:rPr lang="en-GB" sz="1000" dirty="0">
                <a:cs typeface="Arial" panose="020B0604020202020204" pitchFamily="34" charset="0"/>
              </a:rPr>
              <a:t>Metropolitan Police Service (MPS), 2022 (Ealing Strategic Intelligence and Corporate Performance Team)</a:t>
            </a:r>
            <a:endParaRPr lang="en-GB" sz="1000" dirty="0"/>
          </a:p>
          <a:p>
            <a:endParaRPr lang="en-GB" sz="1000" dirty="0"/>
          </a:p>
          <a:p>
            <a:endParaRPr lang="en-GB" sz="1200" dirty="0"/>
          </a:p>
          <a:p>
            <a:endParaRPr lang="en-GB" sz="1200" dirty="0"/>
          </a:p>
        </p:txBody>
      </p:sp>
      <p:graphicFrame>
        <p:nvGraphicFramePr>
          <p:cNvPr id="3" name="object 2">
            <a:extLst>
              <a:ext uri="{FF2B5EF4-FFF2-40B4-BE49-F238E27FC236}">
                <a16:creationId xmlns:a16="http://schemas.microsoft.com/office/drawing/2014/main" id="{60098390-F347-A264-4793-14359867F36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66969094"/>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93209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3">
            <a:extLst>
              <a:ext uri="{FF2B5EF4-FFF2-40B4-BE49-F238E27FC236}">
                <a16:creationId xmlns:a16="http://schemas.microsoft.com/office/drawing/2014/main" id="{C2E5D941-46F4-AFC4-EE12-83007D660068}"/>
              </a:ext>
            </a:extLst>
          </p:cNvPr>
          <p:cNvSpPr>
            <a:spLocks noGrp="1"/>
          </p:cNvSpPr>
          <p:nvPr>
            <p:ph type="title" idx="4294967295"/>
          </p:nvPr>
        </p:nvSpPr>
        <p:spPr>
          <a:xfrm>
            <a:off x="161605" y="806750"/>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a:ea typeface="+mn-ea"/>
                <a:cs typeface="Calibri"/>
              </a:rPr>
              <a:t>Appendix 2 – Map of Ealing Wards (pre-2022)</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A43EC833-74A3-4A16-5243-6BD4C6955E6E}"/>
              </a:ext>
            </a:extLst>
          </p:cNvPr>
          <p:cNvSpPr txBox="1"/>
          <p:nvPr/>
        </p:nvSpPr>
        <p:spPr>
          <a:xfrm>
            <a:off x="366901" y="1218561"/>
            <a:ext cx="9959593" cy="1323439"/>
          </a:xfrm>
          <a:prstGeom prst="rect">
            <a:avLst/>
          </a:prstGeom>
          <a:noFill/>
        </p:spPr>
        <p:txBody>
          <a:bodyPr wrap="square" lIns="91440" tIns="45720" rIns="91440" bIns="45720" anchor="t">
            <a:spAutoFit/>
          </a:bodyPr>
          <a:lstStyle/>
          <a:p>
            <a:r>
              <a:rPr lang="en-GB" sz="1100" dirty="0">
                <a:cs typeface="Calibri"/>
              </a:rPr>
              <a:t>Please note that the following maps are based on Ward names and boundaries that were valid up until 5th May 2022, and have since changed.  </a:t>
            </a:r>
          </a:p>
          <a:p>
            <a:endParaRPr lang="en-GB" sz="1100" dirty="0">
              <a:cs typeface="Calibri"/>
            </a:endParaRPr>
          </a:p>
          <a:p>
            <a:r>
              <a:rPr lang="en-GB" sz="1100" dirty="0">
                <a:cs typeface="Calibri"/>
              </a:rPr>
              <a:t>The published data included in this report is only available using the old Wards, so these maps are relevant for the data provided.</a:t>
            </a:r>
          </a:p>
          <a:p>
            <a:endParaRPr lang="en-GB" sz="1100" dirty="0">
              <a:cs typeface="Calibri"/>
            </a:endParaRPr>
          </a:p>
          <a:p>
            <a:r>
              <a:rPr lang="en-GB" sz="1100" dirty="0">
                <a:cs typeface="Calibri"/>
              </a:rPr>
              <a:t>Once the datasets are updated, the Town maps will be updated with the new Ward names and boundaries.</a:t>
            </a:r>
          </a:p>
          <a:p>
            <a:pPr marL="149860" indent="-149860">
              <a:buFont typeface="Arial" panose="020B0604020202020204" pitchFamily="34" charset="0"/>
              <a:buChar char="•"/>
            </a:pPr>
            <a:endParaRPr lang="en-GB" sz="1400" dirty="0">
              <a:cs typeface="Calibri" panose="020F0502020204030204"/>
            </a:endParaRPr>
          </a:p>
          <a:p>
            <a:endParaRPr lang="en-GB" sz="1100" dirty="0"/>
          </a:p>
        </p:txBody>
      </p:sp>
      <p:pic>
        <p:nvPicPr>
          <p:cNvPr id="4" name="Picture 3" descr="Map of Ealing wards before May 2022">
            <a:extLst>
              <a:ext uri="{FF2B5EF4-FFF2-40B4-BE49-F238E27FC236}">
                <a16:creationId xmlns:a16="http://schemas.microsoft.com/office/drawing/2014/main" id="{C63CD8B7-B962-5262-A51F-D5A874D2ED00}"/>
              </a:ext>
            </a:extLst>
          </p:cNvPr>
          <p:cNvPicPr>
            <a:picLocks noChangeAspect="1"/>
          </p:cNvPicPr>
          <p:nvPr/>
        </p:nvPicPr>
        <p:blipFill>
          <a:blip r:embed="rId2"/>
          <a:stretch>
            <a:fillRect/>
          </a:stretch>
        </p:blipFill>
        <p:spPr>
          <a:xfrm>
            <a:off x="1516565" y="2159540"/>
            <a:ext cx="7827931" cy="4792003"/>
          </a:xfrm>
          <a:prstGeom prst="rect">
            <a:avLst/>
          </a:prstGeom>
        </p:spPr>
      </p:pic>
      <p:graphicFrame>
        <p:nvGraphicFramePr>
          <p:cNvPr id="2" name="object 2">
            <a:extLst>
              <a:ext uri="{FF2B5EF4-FFF2-40B4-BE49-F238E27FC236}">
                <a16:creationId xmlns:a16="http://schemas.microsoft.com/office/drawing/2014/main" id="{0E299C00-1153-5B06-82A9-2605547228F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969183266"/>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Appendices</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extLst>
                  <a:ext uri="{0D108BD9-81ED-4DB2-BD59-A6C34878D82A}">
                    <a16:rowId xmlns:a16="http://schemas.microsoft.com/office/drawing/2014/main" val="10000"/>
                  </a:ext>
                </a:extLst>
              </a:tr>
            </a:tbl>
          </a:graphicData>
        </a:graphic>
      </p:graphicFrame>
      <p:graphicFrame>
        <p:nvGraphicFramePr>
          <p:cNvPr id="5" name="object 2">
            <a:extLst>
              <a:ext uri="{FF2B5EF4-FFF2-40B4-BE49-F238E27FC236}">
                <a16:creationId xmlns:a16="http://schemas.microsoft.com/office/drawing/2014/main" id="{2FB6E251-69ED-C114-6E32-24384BCD695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72030378"/>
              </p:ext>
            </p:extLst>
          </p:nvPr>
        </p:nvGraphicFramePr>
        <p:xfrm>
          <a:off x="643" y="370324"/>
          <a:ext cx="10710252" cy="352645"/>
        </p:xfrm>
        <a:graphic>
          <a:graphicData uri="http://schemas.openxmlformats.org/drawingml/2006/table">
            <a:tbl>
              <a:tblPr firstRow="1" bandRow="1">
                <a:tableStyleId>{2D5ABB26-0587-4C30-8999-92F81FD0307C}</a:tableStyleId>
              </a:tblPr>
              <a:tblGrid>
                <a:gridCol w="1785042">
                  <a:extLst>
                    <a:ext uri="{9D8B030D-6E8A-4147-A177-3AD203B41FA5}">
                      <a16:colId xmlns:a16="http://schemas.microsoft.com/office/drawing/2014/main" val="3158571657"/>
                    </a:ext>
                  </a:extLst>
                </a:gridCol>
                <a:gridCol w="1785042">
                  <a:extLst>
                    <a:ext uri="{9D8B030D-6E8A-4147-A177-3AD203B41FA5}">
                      <a16:colId xmlns:a16="http://schemas.microsoft.com/office/drawing/2014/main" val="20000"/>
                    </a:ext>
                  </a:extLst>
                </a:gridCol>
                <a:gridCol w="1785042">
                  <a:extLst>
                    <a:ext uri="{9D8B030D-6E8A-4147-A177-3AD203B41FA5}">
                      <a16:colId xmlns:a16="http://schemas.microsoft.com/office/drawing/2014/main" val="1918864384"/>
                    </a:ext>
                  </a:extLst>
                </a:gridCol>
                <a:gridCol w="1785042">
                  <a:extLst>
                    <a:ext uri="{9D8B030D-6E8A-4147-A177-3AD203B41FA5}">
                      <a16:colId xmlns:a16="http://schemas.microsoft.com/office/drawing/2014/main" val="3561227695"/>
                    </a:ext>
                  </a:extLst>
                </a:gridCol>
                <a:gridCol w="1785042">
                  <a:extLst>
                    <a:ext uri="{9D8B030D-6E8A-4147-A177-3AD203B41FA5}">
                      <a16:colId xmlns:a16="http://schemas.microsoft.com/office/drawing/2014/main" val="954986715"/>
                    </a:ext>
                  </a:extLst>
                </a:gridCol>
                <a:gridCol w="1785042">
                  <a:extLst>
                    <a:ext uri="{9D8B030D-6E8A-4147-A177-3AD203B41FA5}">
                      <a16:colId xmlns:a16="http://schemas.microsoft.com/office/drawing/2014/main" val="2659534133"/>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Appendix</a:t>
                      </a:r>
                      <a:r>
                        <a:rPr lang="en-GB" sz="1100" b="1" u="none" kern="1200" spc="-25" dirty="0">
                          <a:solidFill>
                            <a:schemeClr val="tx1"/>
                          </a:solidFill>
                          <a:latin typeface="Calibri" panose="020F0502020204030204" pitchFamily="34" charset="0"/>
                          <a:ea typeface="+mn-ea"/>
                          <a:cs typeface="Calibri" panose="020F0502020204030204" pitchFamily="34" charset="0"/>
                        </a:rPr>
                        <a:t> 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Appendix 2</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95075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a:ea typeface="+mn-ea"/>
                <a:cs typeface="Calibri"/>
              </a:rPr>
              <a:t>Acton: Key Statistics</a:t>
            </a:r>
          </a:p>
        </p:txBody>
      </p:sp>
      <p:pic>
        <p:nvPicPr>
          <p:cNvPr id="1026" name="EB5ECA3B-3C0B-43E2-83E0-57B8ADE605C9" descr="Acton key statistics&#10;&#10;Acton wards have the highest density of residents per km2 (9201.6 vs 6611.6 usual residents per km2 for the borough)&#10;After white British, residents of Arab ethnic origin are the second largest population in Acton, followed by Black Caribbean residents.&#10;After English, the top two languages spoken by children resident in Acton and attending Ealing State maintained schools are Arabic followed by Somali.&#10;Second highest proportion of children (34.3 percent) eligible for free school meals in the borough.&#10;Lowest rate of preventable deaths across the 7 towns.&#10;Lowest rate of deaths involving COVID across the 7 towns.&#10;Lowest rate of  diabetes in the borough. &#10;Lowest rate of hypertension in the borough.">
            <a:extLst>
              <a:ext uri="{FF2B5EF4-FFF2-40B4-BE49-F238E27FC236}">
                <a16:creationId xmlns:a16="http://schemas.microsoft.com/office/drawing/2014/main" id="{CDB8588E-DBC2-7E23-F54F-0A6061429D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31" b="4727"/>
          <a:stretch/>
        </p:blipFill>
        <p:spPr bwMode="auto">
          <a:xfrm>
            <a:off x="467939" y="1401326"/>
            <a:ext cx="9775657" cy="569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2">
            <a:extLst>
              <a:ext uri="{FF2B5EF4-FFF2-40B4-BE49-F238E27FC236}">
                <a16:creationId xmlns:a16="http://schemas.microsoft.com/office/drawing/2014/main" id="{D5E867B8-66C2-A8EB-BF66-8CE6758037A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47104824"/>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7"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8"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2">
            <a:extLst>
              <a:ext uri="{FF2B5EF4-FFF2-40B4-BE49-F238E27FC236}">
                <a16:creationId xmlns:a16="http://schemas.microsoft.com/office/drawing/2014/main" id="{A08FDE66-811A-1889-C0B9-07DDFC53E8E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46843507"/>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2077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Acton: Population Overview</a:t>
            </a:r>
          </a:p>
        </p:txBody>
      </p:sp>
      <p:sp>
        <p:nvSpPr>
          <p:cNvPr id="10" name="TextBox 9">
            <a:extLst>
              <a:ext uri="{FF2B5EF4-FFF2-40B4-BE49-F238E27FC236}">
                <a16:creationId xmlns:a16="http://schemas.microsoft.com/office/drawing/2014/main" id="{7120EAFA-4328-A4B5-36FE-8C93259B50B0}"/>
              </a:ext>
            </a:extLst>
          </p:cNvPr>
          <p:cNvSpPr txBox="1"/>
          <p:nvPr/>
        </p:nvSpPr>
        <p:spPr>
          <a:xfrm>
            <a:off x="774700" y="2105025"/>
            <a:ext cx="9613900" cy="3139321"/>
          </a:xfrm>
          <a:prstGeom prst="rect">
            <a:avLst/>
          </a:prstGeom>
          <a:noFill/>
        </p:spPr>
        <p:txBody>
          <a:bodyPr wrap="square" lIns="91440" tIns="45720" rIns="91440" bIns="45720" anchor="t">
            <a:spAutoFit/>
          </a:bodyPr>
          <a:lstStyle/>
          <a:p>
            <a:r>
              <a:rPr lang="en-GB" sz="1100" b="1" dirty="0"/>
              <a:t>Population</a:t>
            </a:r>
          </a:p>
          <a:p>
            <a:pPr marL="250190" indent="-250190">
              <a:buFont typeface="Arial" panose="020B0604020202020204" pitchFamily="34" charset="0"/>
              <a:buChar char="•"/>
            </a:pPr>
            <a:r>
              <a:rPr lang="en-GB" sz="1100" dirty="0">
                <a:solidFill>
                  <a:srgbClr val="000000"/>
                </a:solidFill>
                <a:latin typeface="Calibri" panose="020F0502020204030204" pitchFamily="34" charset="0"/>
              </a:rPr>
              <a:t>There are 67,546 residents living in Acton</a:t>
            </a:r>
          </a:p>
          <a:p>
            <a:pPr marL="250190" indent="-250190">
              <a:buFont typeface="Arial" panose="020B0604020202020204" pitchFamily="34" charset="0"/>
              <a:buChar char="•"/>
            </a:pPr>
            <a:r>
              <a:rPr lang="en-GB" sz="1100" dirty="0">
                <a:ea typeface="+mn-lt"/>
                <a:cs typeface="+mn-lt"/>
              </a:rPr>
              <a:t>Acton wards have the highest density of residents per km2  ( 9201.6 vs 6611.6 usual residents per km2 for the borough)</a:t>
            </a:r>
            <a:endParaRPr lang="en-GB" sz="1100" dirty="0">
              <a:solidFill>
                <a:srgbClr val="000000"/>
              </a:solidFill>
              <a:latin typeface="Calibri" panose="020F0502020204030204" pitchFamily="34" charset="0"/>
              <a:cs typeface="Calibri" panose="020F0502020204030204" pitchFamily="34" charset="0"/>
            </a:endParaRPr>
          </a:p>
          <a:p>
            <a:pPr marL="250190" indent="-250190">
              <a:buFont typeface="Arial" panose="020B0604020202020204" pitchFamily="34" charset="0"/>
              <a:buChar char="•"/>
            </a:pPr>
            <a:r>
              <a:rPr lang="en-GB" sz="1100" dirty="0"/>
              <a:t>Residents identifying as White British (31.5%) make up the largest proportion (28%) of the Acton population, followed by White Other (24.6%) </a:t>
            </a:r>
          </a:p>
          <a:p>
            <a:pPr marL="250190" indent="-250190">
              <a:buFont typeface="Arial" panose="020B0604020202020204" pitchFamily="34" charset="0"/>
              <a:buChar char="•"/>
            </a:pPr>
            <a:r>
              <a:rPr lang="en-GB" sz="1100" dirty="0"/>
              <a:t>Acton has the highest proportion of residents identifying as Other White across the seven towns. This is followed by the 2</a:t>
            </a:r>
            <a:r>
              <a:rPr lang="en-GB" sz="1100" baseline="30000" dirty="0"/>
              <a:t>nd</a:t>
            </a:r>
            <a:r>
              <a:rPr lang="en-GB" sz="1100" dirty="0"/>
              <a:t> highest proportion of residents identifying as Mixed ethnicity and 3</a:t>
            </a:r>
            <a:r>
              <a:rPr lang="en-GB" sz="1100" baseline="30000" dirty="0"/>
              <a:t>rd</a:t>
            </a:r>
            <a:r>
              <a:rPr lang="en-GB" sz="1100" dirty="0"/>
              <a:t> highest proportion of residents  identifying as Black/Black British   </a:t>
            </a:r>
            <a:endParaRPr lang="en-GB" sz="1100" dirty="0">
              <a:solidFill>
                <a:srgbClr val="000000"/>
              </a:solidFill>
              <a:latin typeface="Calibri"/>
              <a:cs typeface="Calibri"/>
            </a:endParaRPr>
          </a:p>
          <a:p>
            <a:pPr marL="250190" indent="-250190">
              <a:buFont typeface="Arial" panose="020B0604020202020204" pitchFamily="34" charset="0"/>
              <a:buChar char="•"/>
            </a:pPr>
            <a:r>
              <a:rPr lang="en-GB" sz="1100" dirty="0">
                <a:solidFill>
                  <a:srgbClr val="000000"/>
                </a:solidFill>
                <a:latin typeface="Calibri"/>
                <a:cs typeface="Calibri"/>
              </a:rPr>
              <a:t>The </a:t>
            </a:r>
            <a:r>
              <a:rPr lang="en-GB" sz="1100" dirty="0"/>
              <a:t>largest religious identity in Acton is Christianity (39.9% of the population) </a:t>
            </a:r>
          </a:p>
          <a:p>
            <a:pPr marL="250190" indent="-250190">
              <a:buFont typeface="Arial" panose="020B0604020202020204" pitchFamily="34" charset="0"/>
              <a:buChar char="•"/>
            </a:pPr>
            <a:r>
              <a:rPr lang="en-GB" sz="1100" dirty="0"/>
              <a:t>Approximately two thirds of people (16+) in Acton households have English as their main language. This is the 3</a:t>
            </a:r>
            <a:r>
              <a:rPr lang="en-GB" sz="1100" baseline="30000" dirty="0"/>
              <a:t>rd</a:t>
            </a:r>
            <a:r>
              <a:rPr lang="en-GB" sz="1100" dirty="0"/>
              <a:t> highest proportion across the seven towns </a:t>
            </a:r>
          </a:p>
          <a:p>
            <a:pPr marL="250190" indent="-250190">
              <a:buFont typeface="Arial" panose="020B0604020202020204" pitchFamily="34" charset="0"/>
              <a:buChar char="•"/>
            </a:pPr>
            <a:r>
              <a:rPr lang="en-GB" sz="1100" dirty="0">
                <a:ea typeface="+mn-lt"/>
                <a:cs typeface="+mn-lt"/>
              </a:rPr>
              <a:t>After English, the top two languages spoken by children resident in Acton and attending Ealing state-maintained schools are Arabic followed by Somali</a:t>
            </a:r>
            <a:endParaRPr lang="en-GB" sz="1100" dirty="0">
              <a:cs typeface="Calibri"/>
            </a:endParaRPr>
          </a:p>
          <a:p>
            <a:pPr marL="250190" indent="-250190">
              <a:buFont typeface="Arial" panose="020B0604020202020204" pitchFamily="34" charset="0"/>
              <a:buChar char="•"/>
            </a:pPr>
            <a:r>
              <a:rPr lang="en-GB" sz="1100" dirty="0"/>
              <a:t>Acton has the second lowest proportion (3.9%) of self-reported bad or very bad health across the borough</a:t>
            </a:r>
            <a:endParaRPr lang="en-GB" sz="1100" dirty="0">
              <a:cs typeface="Calibri" panose="020F0502020204030204"/>
            </a:endParaRPr>
          </a:p>
          <a:p>
            <a:endParaRPr lang="en-GB" sz="1100" b="1" dirty="0"/>
          </a:p>
          <a:p>
            <a:endParaRPr lang="en-GB" sz="1100" b="1" dirty="0"/>
          </a:p>
          <a:p>
            <a:r>
              <a:rPr lang="en-GB" sz="1100" b="1" dirty="0"/>
              <a:t>Deprivation</a:t>
            </a:r>
          </a:p>
          <a:p>
            <a:pPr marL="250190" indent="-250190">
              <a:buFont typeface="Arial" panose="020B0604020202020204" pitchFamily="34" charset="0"/>
              <a:buChar char="•"/>
            </a:pPr>
            <a:r>
              <a:rPr lang="en-GB" sz="1100" dirty="0"/>
              <a:t>Three out of four wards in Acton have an Index of Multiple Deprivation (IMD) Score that is higher than the borough and England average including Acton Central (24.1), East Acton (24.7) and South Acton (29.0). The higher the IMD score, the more deprived the area</a:t>
            </a:r>
          </a:p>
          <a:p>
            <a:pPr marL="250190" indent="-250190">
              <a:buFont typeface="Arial" panose="020B0604020202020204" pitchFamily="34" charset="0"/>
              <a:buChar char="•"/>
            </a:pPr>
            <a:r>
              <a:rPr lang="en-GB" sz="1100" dirty="0"/>
              <a:t>5 out of 36 LSOAs* in Acton are in the most deprived 20%.  Acton has the 4th highest proportion of the most deprived LSOAs across the seven towns (13.9%)</a:t>
            </a:r>
          </a:p>
          <a:p>
            <a:pPr marL="250190" indent="-250190">
              <a:buFont typeface="Arial" panose="020B0604020202020204" pitchFamily="34" charset="0"/>
              <a:buChar char="•"/>
            </a:pPr>
            <a:r>
              <a:rPr lang="en-GB" sz="1100" dirty="0"/>
              <a:t>14.5% of the Acton population live in income-deprived households. This is the 4</a:t>
            </a:r>
            <a:r>
              <a:rPr lang="en-GB" sz="1100" baseline="30000" dirty="0"/>
              <a:t>th</a:t>
            </a:r>
            <a:r>
              <a:rPr lang="en-GB" sz="1100" dirty="0"/>
              <a:t> highest proportion amongst the 7 towns (Ealing borough: 14.1%, England: 12.9%)</a:t>
            </a:r>
            <a:endParaRPr lang="en-GB" sz="1100" dirty="0">
              <a:cs typeface="Calibri" panose="020F0502020204030204"/>
            </a:endParaRPr>
          </a:p>
        </p:txBody>
      </p:sp>
      <p:sp>
        <p:nvSpPr>
          <p:cNvPr id="6" name="TextBox 5">
            <a:extLst>
              <a:ext uri="{FF2B5EF4-FFF2-40B4-BE49-F238E27FC236}">
                <a16:creationId xmlns:a16="http://schemas.microsoft.com/office/drawing/2014/main" id="{2A0B72E9-10E6-0B35-8875-A2614FAE53EF}"/>
              </a:ext>
            </a:extLst>
          </p:cNvPr>
          <p:cNvSpPr txBox="1"/>
          <p:nvPr/>
        </p:nvSpPr>
        <p:spPr>
          <a:xfrm>
            <a:off x="774700" y="6961693"/>
            <a:ext cx="8153400" cy="461665"/>
          </a:xfrm>
          <a:prstGeom prst="rect">
            <a:avLst/>
          </a:prstGeom>
          <a:noFill/>
        </p:spPr>
        <p:txBody>
          <a:bodyPr wrap="square" rtlCol="0">
            <a:spAutoFit/>
          </a:bodyPr>
          <a:lstStyle/>
          <a:p>
            <a:r>
              <a:rPr lang="en-GB" sz="800" dirty="0"/>
              <a:t>*Lower Layer Super Output Area (LSOA) is a geographic area designed to improve the reporting of small area statistics in England and Wales. LSOAs have an average population of 1500 people or 650 households and there are 196 LSOAs in Ealing.</a:t>
            </a:r>
          </a:p>
          <a:p>
            <a:endParaRPr lang="en-GB" sz="800" dirty="0"/>
          </a:p>
        </p:txBody>
      </p:sp>
      <p:graphicFrame>
        <p:nvGraphicFramePr>
          <p:cNvPr id="4" name="object 2">
            <a:extLst>
              <a:ext uri="{FF2B5EF4-FFF2-40B4-BE49-F238E27FC236}">
                <a16:creationId xmlns:a16="http://schemas.microsoft.com/office/drawing/2014/main" id="{44047992-0978-A266-DF9D-33BEEA9D8A6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19790573"/>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7"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2">
            <a:extLst>
              <a:ext uri="{FF2B5EF4-FFF2-40B4-BE49-F238E27FC236}">
                <a16:creationId xmlns:a16="http://schemas.microsoft.com/office/drawing/2014/main" id="{457DBB30-D03D-F90F-95D1-F1859E9056E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6529888"/>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706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Acton: Health Profile</a:t>
            </a:r>
          </a:p>
        </p:txBody>
      </p:sp>
      <p:sp>
        <p:nvSpPr>
          <p:cNvPr id="5" name="TextBox 4">
            <a:extLst>
              <a:ext uri="{FF2B5EF4-FFF2-40B4-BE49-F238E27FC236}">
                <a16:creationId xmlns:a16="http://schemas.microsoft.com/office/drawing/2014/main" id="{A11B628F-2E7D-596E-59C4-C453181AAA6F}"/>
              </a:ext>
            </a:extLst>
          </p:cNvPr>
          <p:cNvSpPr txBox="1"/>
          <p:nvPr/>
        </p:nvSpPr>
        <p:spPr>
          <a:xfrm>
            <a:off x="774700" y="1876425"/>
            <a:ext cx="9372600" cy="3477875"/>
          </a:xfrm>
          <a:prstGeom prst="rect">
            <a:avLst/>
          </a:prstGeom>
          <a:noFill/>
        </p:spPr>
        <p:txBody>
          <a:bodyPr wrap="square" lIns="91440" tIns="45720" rIns="91440" bIns="45720" anchor="t">
            <a:spAutoFit/>
          </a:bodyPr>
          <a:lstStyle/>
          <a:p>
            <a:r>
              <a:rPr lang="en-GB" sz="1100" b="1" dirty="0"/>
              <a:t>Life expectancy </a:t>
            </a:r>
            <a:endParaRPr lang="en-GB" sz="1100" dirty="0"/>
          </a:p>
          <a:p>
            <a:pPr marL="171450" indent="-171450">
              <a:buFont typeface="Arial"/>
              <a:buChar char="•"/>
            </a:pPr>
            <a:r>
              <a:rPr lang="en-GB" sz="1100" dirty="0"/>
              <a:t>South Acton ward has the lowest life expectancy of all Acton wards (76.5 years for men; 82.5 years for women). Men living in Southfield live on average 5.8 years longer than men living in South Acton; women living in Southfield live on average 3.7 years longer than women living in South Acton. </a:t>
            </a:r>
            <a:endParaRPr lang="en-GB" sz="1100" dirty="0">
              <a:cs typeface="Calibri"/>
            </a:endParaRPr>
          </a:p>
          <a:p>
            <a:endParaRPr lang="en-GB" sz="1100" dirty="0">
              <a:solidFill>
                <a:srgbClr val="000000"/>
              </a:solidFill>
              <a:cs typeface="Calibri"/>
            </a:endParaRPr>
          </a:p>
          <a:p>
            <a:r>
              <a:rPr lang="en-GB" sz="1100" b="1" dirty="0"/>
              <a:t>Prevalence of long-term conditions in adults 18+*</a:t>
            </a:r>
          </a:p>
          <a:p>
            <a:pPr marL="250190" indent="-250190">
              <a:buFont typeface="Arial" panose="020B0604020202020204" pitchFamily="34" charset="0"/>
              <a:buChar char="•"/>
            </a:pPr>
            <a:r>
              <a:rPr lang="en-GB" sz="1100" dirty="0"/>
              <a:t>Second lowest rate of obesity in the borough. The highest rates in Acton are in the White &amp; Black Caribbean population and the Black Caribbean population</a:t>
            </a:r>
            <a:r>
              <a:rPr lang="en-GB" sz="1100" dirty="0">
                <a:solidFill>
                  <a:srgbClr val="000000"/>
                </a:solidFill>
              </a:rPr>
              <a:t>,</a:t>
            </a:r>
            <a:r>
              <a:rPr lang="en-GB" sz="1100" dirty="0"/>
              <a:t> both significantly higher than the Acton average</a:t>
            </a:r>
            <a:endParaRPr lang="en-GB" sz="1100" dirty="0">
              <a:cs typeface="Calibri"/>
            </a:endParaRPr>
          </a:p>
          <a:p>
            <a:pPr marL="250190" indent="-250190" defTabSz="802020">
              <a:buFont typeface="Arial" panose="020B0604020202020204" pitchFamily="34" charset="0"/>
              <a:buChar char="•"/>
              <a:defRPr/>
            </a:pPr>
            <a:r>
              <a:rPr lang="en-GB" sz="1100" dirty="0"/>
              <a:t>Lowest rate of diabetes in the borough - one in twenty people over the age of 17 are diabetic. </a:t>
            </a:r>
            <a:r>
              <a:rPr lang="en-GB" sz="1100" dirty="0">
                <a:latin typeface="Calibri"/>
              </a:rPr>
              <a:t>In Acton, all ethnic groups, except for White British, White Other and Chinese, have rates of diabetes similar to or significantly higher than the Acton average. </a:t>
            </a:r>
          </a:p>
          <a:p>
            <a:pPr marL="250190" indent="-250190" defTabSz="802020">
              <a:buFont typeface="Arial" panose="020B0604020202020204" pitchFamily="34" charset="0"/>
              <a:buChar char="•"/>
              <a:defRPr/>
            </a:pPr>
            <a:r>
              <a:rPr lang="en-GB" sz="1100" dirty="0">
                <a:latin typeface="Calibri"/>
              </a:rPr>
              <a:t>Lowest rate of hypertension in the borough. The Black Caribbean, Mixed White &amp; Black Caribbean and White Irish populations have the highest rates, all significantly higher than the Acton average</a:t>
            </a:r>
            <a:endParaRPr lang="en-GB" sz="1100" dirty="0">
              <a:latin typeface="Calibri"/>
              <a:cs typeface="Calibri" panose="020F0502020204030204"/>
            </a:endParaRPr>
          </a:p>
          <a:p>
            <a:pPr marL="250190" indent="-250190" defTabSz="802020">
              <a:buFont typeface="Arial" panose="020B0604020202020204" pitchFamily="34" charset="0"/>
              <a:buChar char="•"/>
              <a:defRPr/>
            </a:pPr>
            <a:r>
              <a:rPr lang="en-GB" sz="1100" dirty="0">
                <a:latin typeface="Calibri"/>
              </a:rPr>
              <a:t>Forth highest rate of depression in the borough. In Acton, all ethnic groups, except for White Other and Chinese, have rates of depression similar to or </a:t>
            </a:r>
            <a:r>
              <a:rPr kumimoji="0" lang="en-GB" sz="1100" b="0" i="0" u="none" strike="noStrike" kern="1200" cap="none" spc="0" normalizeH="0" baseline="0" noProof="0" dirty="0">
                <a:ln>
                  <a:noFill/>
                </a:ln>
                <a:effectLst/>
                <a:uLnTx/>
                <a:uFillTx/>
                <a:latin typeface="Calibri"/>
                <a:ea typeface="+mn-ea"/>
                <a:cs typeface="+mn-cs"/>
              </a:rPr>
              <a:t>significantly higher than the Acton</a:t>
            </a:r>
            <a:r>
              <a:rPr lang="en-GB" sz="1100" dirty="0">
                <a:latin typeface="Calibri"/>
              </a:rPr>
              <a:t> </a:t>
            </a:r>
            <a:r>
              <a:rPr kumimoji="0" lang="en-GB" sz="1100" b="0" i="0" u="none" strike="noStrike" kern="1200" cap="none" spc="0" normalizeH="0" baseline="0" noProof="0" dirty="0">
                <a:ln>
                  <a:noFill/>
                </a:ln>
                <a:effectLst/>
                <a:uLnTx/>
                <a:uFillTx/>
                <a:latin typeface="Calibri"/>
                <a:ea typeface="+mn-ea"/>
                <a:cs typeface="+mn-cs"/>
              </a:rPr>
              <a:t>average</a:t>
            </a:r>
            <a:r>
              <a:rPr lang="en-GB" sz="1100" dirty="0">
                <a:latin typeface="Calibri"/>
              </a:rPr>
              <a:t>. </a:t>
            </a:r>
            <a:endParaRPr lang="en-GB" sz="1100" dirty="0">
              <a:ea typeface="+mn-lt"/>
              <a:cs typeface="+mn-lt"/>
            </a:endParaRPr>
          </a:p>
          <a:p>
            <a:pPr marL="250190" indent="-250190" defTabSz="802020">
              <a:buFont typeface="Arial" panose="020B0604020202020204" pitchFamily="34" charset="0"/>
              <a:buChar char="•"/>
              <a:defRPr/>
            </a:pPr>
            <a:endParaRPr lang="en-GB" sz="1100" b="0" i="0" u="none" strike="noStrike" kern="1200" cap="none" spc="0" normalizeH="0" baseline="0" noProof="0" dirty="0">
              <a:ln>
                <a:noFill/>
              </a:ln>
              <a:effectLst/>
              <a:uLnTx/>
              <a:uFillTx/>
              <a:latin typeface="Calibri"/>
              <a:cs typeface="Calibri"/>
            </a:endParaRPr>
          </a:p>
          <a:p>
            <a:pPr marL="250190" indent="-250190" defTabSz="802020">
              <a:buFont typeface="Arial" panose="020B0604020202020204" pitchFamily="34" charset="0"/>
              <a:buChar char="•"/>
              <a:defRPr/>
            </a:pPr>
            <a:endParaRPr lang="en-GB" sz="1100" dirty="0">
              <a:latin typeface="Calibri"/>
              <a:cs typeface="Calibri"/>
            </a:endParaRPr>
          </a:p>
          <a:p>
            <a:r>
              <a:rPr lang="en-GB" sz="1100" b="1" dirty="0"/>
              <a:t>Other health indicators</a:t>
            </a:r>
          </a:p>
          <a:p>
            <a:pPr marL="250190" indent="-250190">
              <a:buFont typeface="Arial" panose="020B0604020202020204" pitchFamily="34" charset="0"/>
              <a:buChar char="•"/>
            </a:pPr>
            <a:r>
              <a:rPr lang="en-GB" sz="1100" dirty="0"/>
              <a:t>Emergency hospital admissions for all causes, all ages, is approximately 12% lower than the England average</a:t>
            </a:r>
            <a:endParaRPr lang="en-GB" sz="1100" dirty="0">
              <a:cs typeface="Calibri" panose="020F0502020204030204"/>
            </a:endParaRPr>
          </a:p>
          <a:p>
            <a:pPr marL="250190" indent="-250190">
              <a:buFont typeface="Arial" panose="020B0604020202020204" pitchFamily="34" charset="0"/>
              <a:buChar char="•"/>
            </a:pPr>
            <a:r>
              <a:rPr lang="en-GB" sz="1100" dirty="0"/>
              <a:t>Hospital admissions for conditions attributable to alcohol is 5% lower than the England average (England: 100 and Ealing borough: 108.2)</a:t>
            </a:r>
          </a:p>
          <a:p>
            <a:pPr marL="250190" indent="-250190">
              <a:buFont typeface="Arial" panose="020B0604020202020204" pitchFamily="34" charset="0"/>
              <a:buChar char="•"/>
            </a:pPr>
            <a:r>
              <a:rPr lang="en-GB" sz="1100" dirty="0"/>
              <a:t>The rates of overweight and obesity in Reception (19.8%) and Year 6 children (35.3%) are lower than the Ealing average (21.1% reception; 39.2% Year 6)</a:t>
            </a:r>
          </a:p>
          <a:p>
            <a:pPr marL="250190" indent="-250190">
              <a:buFont typeface="Arial" panose="020B0604020202020204" pitchFamily="34" charset="0"/>
              <a:buChar char="•"/>
            </a:pPr>
            <a:endParaRPr lang="en-GB" sz="1100" dirty="0">
              <a:cs typeface="Calibri" panose="020F0502020204030204"/>
            </a:endParaRPr>
          </a:p>
        </p:txBody>
      </p:sp>
      <p:sp>
        <p:nvSpPr>
          <p:cNvPr id="9" name="TextBox 8">
            <a:extLst>
              <a:ext uri="{FF2B5EF4-FFF2-40B4-BE49-F238E27FC236}">
                <a16:creationId xmlns:a16="http://schemas.microsoft.com/office/drawing/2014/main" id="{E6ED02C4-8680-8845-4608-1D39C2C13A6B}"/>
              </a:ext>
            </a:extLst>
          </p:cNvPr>
          <p:cNvSpPr txBox="1"/>
          <p:nvPr/>
        </p:nvSpPr>
        <p:spPr>
          <a:xfrm>
            <a:off x="825998" y="6565055"/>
            <a:ext cx="6019800" cy="230832"/>
          </a:xfrm>
          <a:prstGeom prst="rect">
            <a:avLst/>
          </a:prstGeom>
          <a:noFill/>
        </p:spPr>
        <p:txBody>
          <a:bodyPr wrap="square" rtlCol="0">
            <a:spAutoFit/>
          </a:bodyPr>
          <a:lstStyle/>
          <a:p>
            <a:r>
              <a:rPr lang="en-GB" sz="900" dirty="0"/>
              <a:t>*data relates to number of people diagnosed.</a:t>
            </a:r>
          </a:p>
        </p:txBody>
      </p:sp>
      <p:graphicFrame>
        <p:nvGraphicFramePr>
          <p:cNvPr id="4" name="object 2">
            <a:extLst>
              <a:ext uri="{FF2B5EF4-FFF2-40B4-BE49-F238E27FC236}">
                <a16:creationId xmlns:a16="http://schemas.microsoft.com/office/drawing/2014/main" id="{21507341-6FBA-6AFD-C157-1F3EFF5E6AB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44374622"/>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7"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6" name="object 2">
            <a:extLst>
              <a:ext uri="{FF2B5EF4-FFF2-40B4-BE49-F238E27FC236}">
                <a16:creationId xmlns:a16="http://schemas.microsoft.com/office/drawing/2014/main" id="{0FD138DB-5986-B8A3-D831-1DAE7F02C4E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640195924"/>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6996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Acton: The Wider Determinants</a:t>
            </a:r>
          </a:p>
        </p:txBody>
      </p:sp>
      <p:sp>
        <p:nvSpPr>
          <p:cNvPr id="4" name="TextBox 3">
            <a:extLst>
              <a:ext uri="{FF2B5EF4-FFF2-40B4-BE49-F238E27FC236}">
                <a16:creationId xmlns:a16="http://schemas.microsoft.com/office/drawing/2014/main" id="{1FDAF2E9-1DB1-6F6E-1940-EA776CD7BA09}"/>
              </a:ext>
            </a:extLst>
          </p:cNvPr>
          <p:cNvSpPr txBox="1"/>
          <p:nvPr/>
        </p:nvSpPr>
        <p:spPr>
          <a:xfrm>
            <a:off x="196409" y="1865380"/>
            <a:ext cx="9959593" cy="3477875"/>
          </a:xfrm>
          <a:prstGeom prst="rect">
            <a:avLst/>
          </a:prstGeom>
          <a:noFill/>
        </p:spPr>
        <p:txBody>
          <a:bodyPr wrap="square" lIns="91440" tIns="45720" rIns="91440" bIns="45720" anchor="t">
            <a:spAutoFit/>
          </a:bodyPr>
          <a:lstStyle/>
          <a:p>
            <a:r>
              <a:rPr lang="en-GB" sz="1100" b="1" dirty="0"/>
              <a:t>Income &amp; Unemployment</a:t>
            </a:r>
            <a:endParaRPr lang="en-GB" sz="1100" b="1" dirty="0">
              <a:solidFill>
                <a:srgbClr val="FF0000"/>
              </a:solidFill>
            </a:endParaRPr>
          </a:p>
          <a:p>
            <a:pPr marL="250190" indent="-250190">
              <a:buFont typeface="Arial" panose="020B0604020202020204" pitchFamily="34" charset="0"/>
              <a:buChar char="•"/>
            </a:pPr>
            <a:r>
              <a:rPr lang="en-GB" sz="1100" dirty="0"/>
              <a:t>Median household income estimates per year range across Acton wards from £33,041 in Acton Central to £48,728 in Southfield (Ealing borough - £34,491; London - £36,427; UK - £32,400)</a:t>
            </a:r>
            <a:endParaRPr lang="en-GB" sz="1100" dirty="0">
              <a:cs typeface="Calibri" panose="020F0502020204030204"/>
            </a:endParaRPr>
          </a:p>
          <a:p>
            <a:pPr marL="250190" indent="-250190">
              <a:buFont typeface="Arial" panose="020B0604020202020204" pitchFamily="34" charset="0"/>
              <a:buChar char="•"/>
            </a:pPr>
            <a:r>
              <a:rPr lang="en-GB" sz="1100" dirty="0"/>
              <a:t>8.0% of working age population claiming out of work benefit  - 2</a:t>
            </a:r>
            <a:r>
              <a:rPr lang="en-GB" sz="1100" baseline="30000" dirty="0"/>
              <a:t>nd</a:t>
            </a:r>
            <a:r>
              <a:rPr lang="en-GB" sz="1100" dirty="0"/>
              <a:t> lowest proportion amongst the 7 towns </a:t>
            </a:r>
            <a:endParaRPr lang="en-GB" sz="1100" dirty="0">
              <a:cs typeface="Calibri" panose="020F0502020204030204"/>
            </a:endParaRPr>
          </a:p>
          <a:p>
            <a:pPr marL="250190" indent="-250190">
              <a:buFont typeface="Arial" panose="020B0604020202020204" pitchFamily="34" charset="0"/>
              <a:buChar char="•"/>
            </a:pPr>
            <a:r>
              <a:rPr lang="en-GB" sz="1100" dirty="0"/>
              <a:t>3.3 per 1,000 working age population (age 16-64) are long-term unemployed - 4</a:t>
            </a:r>
            <a:r>
              <a:rPr lang="en-GB" sz="1100" baseline="30000" dirty="0"/>
              <a:t>th</a:t>
            </a:r>
            <a:r>
              <a:rPr lang="en-GB" sz="1100" dirty="0"/>
              <a:t> lowest rate across the 7 towns </a:t>
            </a:r>
            <a:endParaRPr lang="en-GB" sz="1100" dirty="0">
              <a:cs typeface="Calibri" panose="020F0502020204030204"/>
            </a:endParaRPr>
          </a:p>
          <a:p>
            <a:endParaRPr lang="en-GB" sz="1100" b="1" dirty="0"/>
          </a:p>
          <a:p>
            <a:r>
              <a:rPr lang="en-GB" sz="1100" b="1" dirty="0"/>
              <a:t>Housing</a:t>
            </a:r>
          </a:p>
          <a:p>
            <a:pPr marL="149860" indent="-149860">
              <a:buFont typeface="Arial" panose="020B0604020202020204" pitchFamily="34" charset="0"/>
              <a:buChar char="•"/>
            </a:pPr>
            <a:r>
              <a:rPr lang="en-GB" sz="1100" dirty="0"/>
              <a:t> Second highest number of households (27,475) across the seven towns; of these, 38.3% are owner occupied, 38.1% are privately rented, 20.4% are socially rented, 3.0% are in shared ownership, and 0.2% live rent free</a:t>
            </a:r>
            <a:endParaRPr lang="en-GB" sz="1100" dirty="0">
              <a:cs typeface="Calibri" panose="020F0502020204030204"/>
            </a:endParaRPr>
          </a:p>
          <a:p>
            <a:pPr marL="149860" indent="-149860">
              <a:buFont typeface="Arial" panose="020B0604020202020204" pitchFamily="34" charset="0"/>
              <a:buChar char="•"/>
            </a:pPr>
            <a:endParaRPr lang="en-GB" sz="1100" dirty="0">
              <a:cs typeface="Calibri" panose="020F0502020204030204"/>
            </a:endParaRPr>
          </a:p>
          <a:p>
            <a:r>
              <a:rPr lang="en-GB" sz="1100" b="1" dirty="0"/>
              <a:t>Education</a:t>
            </a:r>
            <a:r>
              <a:rPr lang="en-GB" sz="1100" dirty="0"/>
              <a:t>  </a:t>
            </a:r>
            <a:endParaRPr lang="en-GB" dirty="0">
              <a:cs typeface="Calibri" panose="020F0502020204030204"/>
            </a:endParaRPr>
          </a:p>
          <a:p>
            <a:pPr marL="149860" indent="-149860">
              <a:buFont typeface="Arial" panose="020B0604020202020204" pitchFamily="34" charset="0"/>
              <a:buChar char="•"/>
            </a:pPr>
            <a:r>
              <a:rPr lang="en-GB" sz="1100" dirty="0">
                <a:ea typeface="+mn-lt"/>
                <a:cs typeface="+mn-lt"/>
              </a:rPr>
              <a:t>Second highest proportion of children (34.3%) eligible for Free School Meals in the borough</a:t>
            </a:r>
            <a:endParaRPr lang="en-GB" sz="1100" dirty="0"/>
          </a:p>
          <a:p>
            <a:pPr marL="149860" indent="-149860">
              <a:buFont typeface="Arial" panose="020B0604020202020204" pitchFamily="34" charset="0"/>
              <a:buChar char="•"/>
            </a:pPr>
            <a:r>
              <a:rPr lang="en-GB" sz="1100" dirty="0"/>
              <a:t>Third highest proportion of children achieving a good level of development at the end of reception, and the third highest proportion of pupils achieving expected standard in Reading Writing Maths at Key Stage 2</a:t>
            </a:r>
            <a:endParaRPr lang="en-GB" dirty="0">
              <a:cs typeface="Calibri"/>
            </a:endParaRPr>
          </a:p>
          <a:p>
            <a:endParaRPr lang="en-GB" sz="1100" b="1" dirty="0"/>
          </a:p>
          <a:p>
            <a:r>
              <a:rPr lang="en-GB" sz="1100" b="1" dirty="0"/>
              <a:t>Crime</a:t>
            </a:r>
          </a:p>
          <a:p>
            <a:pPr marL="149860" indent="-149860">
              <a:buFont typeface="Arial" panose="020B0604020202020204" pitchFamily="34" charset="0"/>
              <a:buChar char="•"/>
            </a:pPr>
            <a:r>
              <a:rPr lang="en-GB" sz="1100" dirty="0"/>
              <a:t>There were 6,045 total notifiable offences (TNO) in Acton in 2022. The TNO rate is higher than the Ealing average </a:t>
            </a:r>
            <a:endParaRPr lang="en-GB" sz="1100" dirty="0">
              <a:cs typeface="Calibri" panose="020F0502020204030204"/>
            </a:endParaRPr>
          </a:p>
          <a:p>
            <a:pPr marL="149860" indent="-149860">
              <a:buFont typeface="Arial" panose="020B0604020202020204" pitchFamily="34" charset="0"/>
              <a:buChar char="•"/>
            </a:pPr>
            <a:r>
              <a:rPr lang="en-GB" sz="1100" dirty="0"/>
              <a:t>There were 128 domestic abuse offences (DAO) in Acton in 2022. The DAO rate is lower than the Ealing average </a:t>
            </a:r>
            <a:endParaRPr lang="en-GB" sz="1100" dirty="0">
              <a:highlight>
                <a:srgbClr val="00FF00"/>
              </a:highlight>
              <a:cs typeface="Calibri" panose="020F0502020204030204"/>
            </a:endParaRPr>
          </a:p>
          <a:p>
            <a:pPr marL="149860" indent="-149860">
              <a:buFont typeface="Arial" panose="020B0604020202020204" pitchFamily="34" charset="0"/>
              <a:buChar char="•"/>
            </a:pPr>
            <a:endParaRPr lang="en-GB" sz="1100" dirty="0">
              <a:cs typeface="Calibri" panose="020F0502020204030204"/>
            </a:endParaRPr>
          </a:p>
          <a:p>
            <a:endParaRPr lang="en-GB" sz="1100" dirty="0"/>
          </a:p>
        </p:txBody>
      </p:sp>
      <p:graphicFrame>
        <p:nvGraphicFramePr>
          <p:cNvPr id="5" name="object 2">
            <a:extLst>
              <a:ext uri="{FF2B5EF4-FFF2-40B4-BE49-F238E27FC236}">
                <a16:creationId xmlns:a16="http://schemas.microsoft.com/office/drawing/2014/main" id="{8208C70F-F55B-1435-73AE-6F5A0B462AB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294018092"/>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7"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6" name="object 2">
            <a:extLst>
              <a:ext uri="{FF2B5EF4-FFF2-40B4-BE49-F238E27FC236}">
                <a16:creationId xmlns:a16="http://schemas.microsoft.com/office/drawing/2014/main" id="{54FA5533-119C-B5E8-F9EB-8D815ECF108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13866846"/>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0280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Acton: Community Voice</a:t>
            </a:r>
          </a:p>
        </p:txBody>
      </p:sp>
      <p:sp>
        <p:nvSpPr>
          <p:cNvPr id="5" name="TextBox 4">
            <a:extLst>
              <a:ext uri="{FF2B5EF4-FFF2-40B4-BE49-F238E27FC236}">
                <a16:creationId xmlns:a16="http://schemas.microsoft.com/office/drawing/2014/main" id="{04F335E5-84D3-14DB-3457-CEAAB6A2839D}"/>
              </a:ext>
            </a:extLst>
          </p:cNvPr>
          <p:cNvSpPr txBox="1"/>
          <p:nvPr/>
        </p:nvSpPr>
        <p:spPr>
          <a:xfrm>
            <a:off x="170675" y="1301894"/>
            <a:ext cx="10281425" cy="6118983"/>
          </a:xfrm>
          <a:prstGeom prst="rect">
            <a:avLst/>
          </a:prstGeom>
          <a:solidFill>
            <a:schemeClr val="accent4">
              <a:lumMod val="20000"/>
              <a:lumOff val="80000"/>
            </a:schemeClr>
          </a:solidFill>
        </p:spPr>
        <p:txBody>
          <a:bodyPr wrap="square">
            <a:spAutoFit/>
          </a:bodyPr>
          <a:lstStyle/>
          <a:p>
            <a:pPr algn="ctr"/>
            <a:r>
              <a:rPr lang="en-GB" sz="2000" b="1" dirty="0"/>
              <a:t>What matters to Acton residents for their health and wellbeing?</a:t>
            </a:r>
          </a:p>
          <a:p>
            <a:pPr algn="ctr"/>
            <a:endParaRPr lang="en-GB" sz="2000" b="1" dirty="0">
              <a:solidFill>
                <a:schemeClr val="bg1">
                  <a:lumMod val="95000"/>
                </a:schemeClr>
              </a:solidFill>
            </a:endParaRPr>
          </a:p>
          <a:p>
            <a:pPr algn="ctr"/>
            <a:endParaRPr lang="en-GB" sz="2000"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pPr algn="ctr"/>
            <a:endParaRPr lang="en-GB" sz="1579" b="1" dirty="0">
              <a:solidFill>
                <a:schemeClr val="bg1">
                  <a:lumMod val="95000"/>
                </a:schemeClr>
              </a:solidFill>
            </a:endParaRPr>
          </a:p>
          <a:p>
            <a:endParaRPr lang="en-GB" sz="1579" dirty="0">
              <a:solidFill>
                <a:schemeClr val="bg1">
                  <a:lumMod val="95000"/>
                </a:schemeClr>
              </a:solidFill>
              <a:highlight>
                <a:srgbClr val="00FF00"/>
              </a:highlight>
            </a:endParaRPr>
          </a:p>
        </p:txBody>
      </p:sp>
      <p:sp>
        <p:nvSpPr>
          <p:cNvPr id="4" name="Rectangle 3">
            <a:extLst>
              <a:ext uri="{FF2B5EF4-FFF2-40B4-BE49-F238E27FC236}">
                <a16:creationId xmlns:a16="http://schemas.microsoft.com/office/drawing/2014/main" id="{6A90413A-F9EF-DD9F-0692-F80B1392AA93}"/>
              </a:ext>
            </a:extLst>
          </p:cNvPr>
          <p:cNvSpPr/>
          <p:nvPr/>
        </p:nvSpPr>
        <p:spPr>
          <a:xfrm>
            <a:off x="1536700" y="1800225"/>
            <a:ext cx="3733800" cy="16764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000"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GP</a:t>
            </a:r>
            <a:r>
              <a:rPr lang="en-GB" sz="1800" dirty="0">
                <a:ln w="0"/>
                <a:solidFill>
                  <a:schemeClr val="tx1"/>
                </a:solidFill>
                <a:latin typeface="Arial" panose="020B0604020202020204" pitchFamily="34" charset="0"/>
                <a:cs typeface="Arial" panose="020B0604020202020204" pitchFamily="34" charset="0"/>
              </a:rPr>
              <a:t> appointments are difficult to get; only phone appointments easier to get now.</a:t>
            </a:r>
            <a:r>
              <a:rPr lang="en-GB" sz="2000" dirty="0">
                <a:ln w="0"/>
                <a:solidFill>
                  <a:schemeClr val="tx1"/>
                </a:solidFill>
                <a:latin typeface="Arial" panose="020B0604020202020204" pitchFamily="34" charset="0"/>
                <a:cs typeface="Arial" panose="020B0604020202020204" pitchFamily="34" charset="0"/>
              </a:rPr>
              <a:t>”</a:t>
            </a:r>
          </a:p>
          <a:p>
            <a:pPr algn="ctr">
              <a:lnSpc>
                <a:spcPct val="107000"/>
              </a:lnSpc>
              <a:spcAft>
                <a:spcPts val="702"/>
              </a:spcAft>
            </a:pPr>
            <a:r>
              <a:rPr lang="en-GB" sz="800" dirty="0">
                <a:ln w="0"/>
                <a:solidFill>
                  <a:schemeClr val="tx1"/>
                </a:solidFill>
                <a:latin typeface="Arial" panose="020B0604020202020204" pitchFamily="34" charset="0"/>
                <a:cs typeface="Arial" panose="020B0604020202020204" pitchFamily="34" charset="0"/>
              </a:rPr>
              <a:t>Acton Gardens Centre engagement event </a:t>
            </a:r>
            <a:endParaRPr lang="en-GB" sz="800" dirty="0">
              <a:ln w="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4C423D1-BCED-8027-ACC1-0BB3C55750BB}"/>
              </a:ext>
            </a:extLst>
          </p:cNvPr>
          <p:cNvSpPr/>
          <p:nvPr/>
        </p:nvSpPr>
        <p:spPr>
          <a:xfrm>
            <a:off x="5537202" y="1800225"/>
            <a:ext cx="3733800" cy="16764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rtl="0" fontAlgn="base"/>
            <a:r>
              <a:rPr lang="en-GB" sz="2000"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Safe and affordable places to go with my children and more free activities for children, clubs.</a:t>
            </a:r>
            <a:r>
              <a:rPr lang="en-GB" sz="2000" dirty="0">
                <a:ln w="0"/>
                <a:solidFill>
                  <a:schemeClr val="tx1"/>
                </a:solidFill>
                <a:latin typeface="Arial" panose="020B0604020202020204" pitchFamily="34" charset="0"/>
                <a:cs typeface="Arial" panose="020B0604020202020204" pitchFamily="34" charset="0"/>
              </a:rPr>
              <a:t>”</a:t>
            </a:r>
          </a:p>
          <a:p>
            <a:pPr algn="ctr" rtl="0" fontAlgn="base"/>
            <a:r>
              <a:rPr lang="en-GB" sz="800" dirty="0">
                <a:ln w="0"/>
                <a:solidFill>
                  <a:schemeClr val="tx1"/>
                </a:solidFill>
                <a:latin typeface="Arial" panose="020B0604020202020204" pitchFamily="34" charset="0"/>
                <a:cs typeface="Arial" panose="020B0604020202020204" pitchFamily="34" charset="0"/>
              </a:rPr>
              <a:t>Acton Gardens Community Centre engagement event</a:t>
            </a:r>
          </a:p>
          <a:p>
            <a:pPr algn="ctr" rtl="0" fontAlgn="base"/>
            <a:endParaRPr lang="en-GB" sz="800" dirty="0">
              <a:solidFill>
                <a:srgbClr val="0070C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540211D-9661-43CA-A71A-1B347ED1BD17}"/>
              </a:ext>
            </a:extLst>
          </p:cNvPr>
          <p:cNvSpPr/>
          <p:nvPr/>
        </p:nvSpPr>
        <p:spPr>
          <a:xfrm>
            <a:off x="1536700" y="3629025"/>
            <a:ext cx="3733800" cy="16764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rtl="0" fontAlgn="base"/>
            <a:r>
              <a:rPr lang="en-GB" sz="2000"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There should be more access for young people to be able to use fields and pitches for football, netball, tennis.</a:t>
            </a:r>
            <a:r>
              <a:rPr lang="en-GB" sz="2000" dirty="0">
                <a:ln w="0"/>
                <a:solidFill>
                  <a:schemeClr val="tx1"/>
                </a:solidFill>
                <a:latin typeface="Arial" panose="020B0604020202020204" pitchFamily="34" charset="0"/>
                <a:cs typeface="Arial" panose="020B0604020202020204" pitchFamily="34" charset="0"/>
              </a:rPr>
              <a:t>” </a:t>
            </a:r>
          </a:p>
          <a:p>
            <a:pPr algn="ctr" rtl="0" fontAlgn="base"/>
            <a:r>
              <a:rPr lang="en-GB" sz="800" dirty="0">
                <a:solidFill>
                  <a:schemeClr val="tx1"/>
                </a:solidFill>
                <a:latin typeface="Arial" panose="020B0604020202020204" pitchFamily="34" charset="0"/>
                <a:cs typeface="Arial" panose="020B0604020202020204" pitchFamily="34" charset="0"/>
              </a:rPr>
              <a:t>Bollo Youth Centre engagement event</a:t>
            </a:r>
          </a:p>
        </p:txBody>
      </p:sp>
      <p:sp>
        <p:nvSpPr>
          <p:cNvPr id="15" name="Rectangle 14">
            <a:extLst>
              <a:ext uri="{FF2B5EF4-FFF2-40B4-BE49-F238E27FC236}">
                <a16:creationId xmlns:a16="http://schemas.microsoft.com/office/drawing/2014/main" id="{9DEBC590-D4BC-9160-8DD2-8931E60A8ABC}"/>
              </a:ext>
            </a:extLst>
          </p:cNvPr>
          <p:cNvSpPr/>
          <p:nvPr/>
        </p:nvSpPr>
        <p:spPr>
          <a:xfrm>
            <a:off x="5537202" y="3629025"/>
            <a:ext cx="3733800" cy="16764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7000"/>
              </a:lnSpc>
              <a:spcAft>
                <a:spcPts val="702"/>
              </a:spcAft>
            </a:pPr>
            <a:r>
              <a:rPr lang="en-GB" sz="2000"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We are happy with our culture – we have our own ways of living/ our culture and our life, we don’t want to change that.</a:t>
            </a:r>
            <a:r>
              <a:rPr lang="en-GB" sz="2000" dirty="0">
                <a:ln w="0"/>
                <a:solidFill>
                  <a:schemeClr val="tx1"/>
                </a:solidFill>
                <a:latin typeface="Arial" panose="020B0604020202020204" pitchFamily="34" charset="0"/>
                <a:cs typeface="Arial" panose="020B0604020202020204" pitchFamily="34" charset="0"/>
              </a:rPr>
              <a:t>” </a:t>
            </a:r>
          </a:p>
          <a:p>
            <a:pPr algn="ctr">
              <a:lnSpc>
                <a:spcPct val="107000"/>
              </a:lnSpc>
              <a:spcAft>
                <a:spcPts val="702"/>
              </a:spcAft>
            </a:pPr>
            <a:r>
              <a:rPr lang="en-GB" sz="800" dirty="0">
                <a:ln w="0"/>
                <a:solidFill>
                  <a:schemeClr val="tx1"/>
                </a:solidFill>
                <a:latin typeface="Arial" panose="020B0604020202020204" pitchFamily="34" charset="0"/>
                <a:cs typeface="Arial" panose="020B0604020202020204" pitchFamily="34" charset="0"/>
              </a:rPr>
              <a:t>Community conversations with residents of the gypsy and traveller site</a:t>
            </a:r>
          </a:p>
          <a:p>
            <a:pPr algn="ctr" rtl="0" fontAlgn="base"/>
            <a:endParaRPr lang="en-GB" sz="800" dirty="0">
              <a:solidFill>
                <a:srgbClr val="0070C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5602FA-0E1B-FFDC-C906-9727BE3BAB33}"/>
              </a:ext>
            </a:extLst>
          </p:cNvPr>
          <p:cNvSpPr/>
          <p:nvPr/>
        </p:nvSpPr>
        <p:spPr>
          <a:xfrm>
            <a:off x="3556002" y="5457825"/>
            <a:ext cx="3733800" cy="1676400"/>
          </a:xfrm>
          <a:prstGeom prst="rect">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7000"/>
              </a:lnSpc>
              <a:spcAft>
                <a:spcPts val="702"/>
              </a:spcAft>
            </a:pPr>
            <a:r>
              <a:rPr lang="en-GB" sz="2000" dirty="0">
                <a:ln w="0"/>
                <a:solidFill>
                  <a:schemeClr val="tx1"/>
                </a:solidFill>
                <a:latin typeface="Arial" panose="020B0604020202020204" pitchFamily="34" charset="0"/>
                <a:cs typeface="Arial" panose="020B0604020202020204" pitchFamily="34" charset="0"/>
              </a:rPr>
              <a:t>“</a:t>
            </a:r>
            <a:r>
              <a:rPr lang="en-GB" dirty="0">
                <a:ln w="0"/>
                <a:solidFill>
                  <a:schemeClr val="tx1"/>
                </a:solidFill>
                <a:latin typeface="Arial" panose="020B0604020202020204" pitchFamily="34" charset="0"/>
                <a:cs typeface="Arial" panose="020B0604020202020204" pitchFamily="34" charset="0"/>
              </a:rPr>
              <a:t>More youth clubs for young people to have a safe space to go to.</a:t>
            </a:r>
            <a:r>
              <a:rPr lang="en-GB" sz="2000" dirty="0">
                <a:ln w="0"/>
                <a:solidFill>
                  <a:schemeClr val="tx1"/>
                </a:solidFill>
                <a:latin typeface="Arial" panose="020B0604020202020204" pitchFamily="34" charset="0"/>
                <a:cs typeface="Arial" panose="020B0604020202020204" pitchFamily="34" charset="0"/>
              </a:rPr>
              <a:t>”</a:t>
            </a:r>
          </a:p>
          <a:p>
            <a:pPr algn="ctr">
              <a:lnSpc>
                <a:spcPct val="107000"/>
              </a:lnSpc>
              <a:spcAft>
                <a:spcPts val="702"/>
              </a:spcAft>
            </a:pPr>
            <a:r>
              <a:rPr lang="en-GB" sz="800" dirty="0">
                <a:ln w="0"/>
                <a:solidFill>
                  <a:schemeClr val="tx1"/>
                </a:solidFill>
                <a:latin typeface="Arial" panose="020B0604020202020204" pitchFamily="34" charset="0"/>
                <a:cs typeface="Arial" panose="020B0604020202020204" pitchFamily="34" charset="0"/>
              </a:rPr>
              <a:t>Bollo Youth Centre engagement event </a:t>
            </a:r>
          </a:p>
        </p:txBody>
      </p:sp>
      <p:graphicFrame>
        <p:nvGraphicFramePr>
          <p:cNvPr id="7" name="object 2">
            <a:extLst>
              <a:ext uri="{FF2B5EF4-FFF2-40B4-BE49-F238E27FC236}">
                <a16:creationId xmlns:a16="http://schemas.microsoft.com/office/drawing/2014/main" id="{563BE9F9-A6F2-7B84-961A-D50A506BB63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34183501"/>
              </p:ext>
            </p:extLst>
          </p:nvPr>
        </p:nvGraphicFramePr>
        <p:xfrm>
          <a:off x="643" y="370324"/>
          <a:ext cx="10710250" cy="352645"/>
        </p:xfrm>
        <a:graphic>
          <a:graphicData uri="http://schemas.openxmlformats.org/drawingml/2006/table">
            <a:tbl>
              <a:tblPr firstRow="1" bandRow="1">
                <a:tableStyleId>{2D5ABB26-0587-4C30-8999-92F81FD0307C}</a:tableStyleId>
              </a:tblPr>
              <a:tblGrid>
                <a:gridCol w="2142050">
                  <a:extLst>
                    <a:ext uri="{9D8B030D-6E8A-4147-A177-3AD203B41FA5}">
                      <a16:colId xmlns:a16="http://schemas.microsoft.com/office/drawing/2014/main" val="20000"/>
                    </a:ext>
                  </a:extLst>
                </a:gridCol>
                <a:gridCol w="2142050">
                  <a:extLst>
                    <a:ext uri="{9D8B030D-6E8A-4147-A177-3AD203B41FA5}">
                      <a16:colId xmlns:a16="http://schemas.microsoft.com/office/drawing/2014/main" val="1918864384"/>
                    </a:ext>
                  </a:extLst>
                </a:gridCol>
                <a:gridCol w="2142050">
                  <a:extLst>
                    <a:ext uri="{9D8B030D-6E8A-4147-A177-3AD203B41FA5}">
                      <a16:colId xmlns:a16="http://schemas.microsoft.com/office/drawing/2014/main" val="3561227695"/>
                    </a:ext>
                  </a:extLst>
                </a:gridCol>
                <a:gridCol w="2142050">
                  <a:extLst>
                    <a:ext uri="{9D8B030D-6E8A-4147-A177-3AD203B41FA5}">
                      <a16:colId xmlns:a16="http://schemas.microsoft.com/office/drawing/2014/main" val="954986715"/>
                    </a:ext>
                  </a:extLst>
                </a:gridCol>
                <a:gridCol w="2142050">
                  <a:extLst>
                    <a:ext uri="{9D8B030D-6E8A-4147-A177-3AD203B41FA5}">
                      <a16:colId xmlns:a16="http://schemas.microsoft.com/office/drawing/2014/main" val="2659534133"/>
                    </a:ext>
                  </a:extLst>
                </a:gridCol>
              </a:tblGrid>
              <a:tr h="352645">
                <a:tc>
                  <a:txBody>
                    <a:bodyPr/>
                    <a:lstStyle/>
                    <a:p>
                      <a:pPr marL="212090" marR="133985" indent="-158750" algn="ctr" rtl="0" eaLnBrk="1" latinLnBrk="0" hangingPunct="1">
                        <a:lnSpc>
                          <a:spcPct val="100000"/>
                        </a:lnSpc>
                      </a:pPr>
                      <a:r>
                        <a:rPr lang="en-GB" sz="1100" b="1" u="none" kern="1200" spc="-25" dirty="0">
                          <a:solidFill>
                            <a:schemeClr val="tx1"/>
                          </a:solidFill>
                          <a:latin typeface="Calibri"/>
                          <a:ea typeface="+mn-ea"/>
                          <a:cs typeface="Calibri"/>
                          <a:hlinkClick r:id="rId3" action="ppaction://hlinksldjump">
                            <a:extLst>
                              <a:ext uri="{A12FA001-AC4F-418D-AE19-62706E023703}">
                                <ahyp:hlinkClr xmlns:ahyp="http://schemas.microsoft.com/office/drawing/2018/hyperlinkcolor" val="tx"/>
                              </a:ext>
                            </a:extLst>
                          </a:hlinkClick>
                        </a:rPr>
                        <a:t>Key Statistics</a:t>
                      </a:r>
                      <a:endParaRPr lang="en-GB" sz="1100" b="1" u="none" kern="1200" spc="-25" dirty="0">
                        <a:solidFill>
                          <a:schemeClr val="tx1"/>
                        </a:solidFill>
                        <a:latin typeface="Calibri"/>
                        <a:ea typeface="+mn-ea"/>
                        <a:cs typeface="Calibri"/>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4" action="ppaction://hlinksldjump">
                            <a:extLst>
                              <a:ext uri="{A12FA001-AC4F-418D-AE19-62706E023703}">
                                <ahyp:hlinkClr xmlns:ahyp="http://schemas.microsoft.com/office/drawing/2018/hyperlinkcolor" val="tx"/>
                              </a:ext>
                            </a:extLst>
                          </a:hlinkClick>
                        </a:rPr>
                        <a:t>Population Overview</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5" action="ppaction://hlinksldjump">
                            <a:extLst>
                              <a:ext uri="{A12FA001-AC4F-418D-AE19-62706E023703}">
                                <ahyp:hlinkClr xmlns:ahyp="http://schemas.microsoft.com/office/drawing/2018/hyperlinkcolor" val="tx"/>
                              </a:ext>
                            </a:extLst>
                          </a:hlinkClick>
                        </a:rPr>
                        <a:t>Health Profile</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6"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lvl="0" indent="-158750" algn="ctr" rtl="0">
                        <a:lnSpc>
                          <a:spcPct val="100000"/>
                        </a:lnSpc>
                        <a:buNone/>
                      </a:pPr>
                      <a:r>
                        <a:rPr lang="en-GB" sz="1100" b="1" u="none" kern="1200" spc="-25" dirty="0">
                          <a:solidFill>
                            <a:schemeClr val="tx1"/>
                          </a:solidFill>
                          <a:latin typeface="Calibri"/>
                          <a:ea typeface="+mn-ea"/>
                          <a:cs typeface="Calibri"/>
                          <a:hlinkClick r:id="rId7" action="ppaction://hlinksldjump">
                            <a:extLst>
                              <a:ext uri="{A12FA001-AC4F-418D-AE19-62706E023703}">
                                <ahyp:hlinkClr xmlns:ahyp="http://schemas.microsoft.com/office/drawing/2018/hyperlinkcolor" val="tx"/>
                              </a:ext>
                            </a:extLst>
                          </a:hlinkClick>
                        </a:rPr>
                        <a:t>Community Voice</a:t>
                      </a:r>
                      <a:endParaRPr lang="en-US" dirty="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9" name="object 2">
            <a:extLst>
              <a:ext uri="{FF2B5EF4-FFF2-40B4-BE49-F238E27FC236}">
                <a16:creationId xmlns:a16="http://schemas.microsoft.com/office/drawing/2014/main" id="{2A0F8223-49AD-9FF8-31DA-0B71B7B4592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88693239"/>
              </p:ext>
            </p:extLst>
          </p:nvPr>
        </p:nvGraphicFramePr>
        <p:xfrm>
          <a:off x="9236" y="-867"/>
          <a:ext cx="10701595" cy="407268"/>
        </p:xfrm>
        <a:graphic>
          <a:graphicData uri="http://schemas.openxmlformats.org/drawingml/2006/table">
            <a:tbl>
              <a:tblPr firstRow="1" bandRow="1">
                <a:tableStyleId>{2D5ABB26-0587-4C30-8999-92F81FD0307C}</a:tableStyleId>
              </a:tblPr>
              <a:tblGrid>
                <a:gridCol w="1068981">
                  <a:extLst>
                    <a:ext uri="{9D8B030D-6E8A-4147-A177-3AD203B41FA5}">
                      <a16:colId xmlns:a16="http://schemas.microsoft.com/office/drawing/2014/main" val="991907654"/>
                    </a:ext>
                  </a:extLst>
                </a:gridCol>
                <a:gridCol w="1068981">
                  <a:extLst>
                    <a:ext uri="{9D8B030D-6E8A-4147-A177-3AD203B41FA5}">
                      <a16:colId xmlns:a16="http://schemas.microsoft.com/office/drawing/2014/main" val="20000"/>
                    </a:ext>
                  </a:extLst>
                </a:gridCol>
                <a:gridCol w="1068979">
                  <a:extLst>
                    <a:ext uri="{9D8B030D-6E8A-4147-A177-3AD203B41FA5}">
                      <a16:colId xmlns:a16="http://schemas.microsoft.com/office/drawing/2014/main" val="20001"/>
                    </a:ext>
                  </a:extLst>
                </a:gridCol>
                <a:gridCol w="1068981">
                  <a:extLst>
                    <a:ext uri="{9D8B030D-6E8A-4147-A177-3AD203B41FA5}">
                      <a16:colId xmlns:a16="http://schemas.microsoft.com/office/drawing/2014/main" val="20002"/>
                    </a:ext>
                  </a:extLst>
                </a:gridCol>
                <a:gridCol w="1041682">
                  <a:extLst>
                    <a:ext uri="{9D8B030D-6E8A-4147-A177-3AD203B41FA5}">
                      <a16:colId xmlns:a16="http://schemas.microsoft.com/office/drawing/2014/main" val="20003"/>
                    </a:ext>
                  </a:extLst>
                </a:gridCol>
                <a:gridCol w="1096277">
                  <a:extLst>
                    <a:ext uri="{9D8B030D-6E8A-4147-A177-3AD203B41FA5}">
                      <a16:colId xmlns:a16="http://schemas.microsoft.com/office/drawing/2014/main" val="20004"/>
                    </a:ext>
                  </a:extLst>
                </a:gridCol>
                <a:gridCol w="1068979">
                  <a:extLst>
                    <a:ext uri="{9D8B030D-6E8A-4147-A177-3AD203B41FA5}">
                      <a16:colId xmlns:a16="http://schemas.microsoft.com/office/drawing/2014/main" val="20005"/>
                    </a:ext>
                  </a:extLst>
                </a:gridCol>
                <a:gridCol w="1057183">
                  <a:extLst>
                    <a:ext uri="{9D8B030D-6E8A-4147-A177-3AD203B41FA5}">
                      <a16:colId xmlns:a16="http://schemas.microsoft.com/office/drawing/2014/main" val="20006"/>
                    </a:ext>
                  </a:extLst>
                </a:gridCol>
                <a:gridCol w="1080776">
                  <a:extLst>
                    <a:ext uri="{9D8B030D-6E8A-4147-A177-3AD203B41FA5}">
                      <a16:colId xmlns:a16="http://schemas.microsoft.com/office/drawing/2014/main" val="20007"/>
                    </a:ext>
                  </a:extLst>
                </a:gridCol>
                <a:gridCol w="1080776">
                  <a:extLst>
                    <a:ext uri="{9D8B030D-6E8A-4147-A177-3AD203B41FA5}">
                      <a16:colId xmlns:a16="http://schemas.microsoft.com/office/drawing/2014/main" val="1875534120"/>
                    </a:ext>
                  </a:extLst>
                </a:gridCol>
              </a:tblGrid>
              <a:tr h="407268">
                <a:tc>
                  <a:txBody>
                    <a:bodyPr/>
                    <a:lstStyle/>
                    <a:p>
                      <a:pPr marL="269875" indent="-92075">
                        <a:lnSpc>
                          <a:spcPct val="100000"/>
                        </a:lnSpc>
                      </a:pPr>
                      <a:r>
                        <a:rPr lang="en-GB" sz="120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269875" indent="-92075">
                        <a:lnSpc>
                          <a:spcPct val="100000"/>
                        </a:lnSpc>
                      </a:pPr>
                      <a:r>
                        <a:rPr lang="en-GB" sz="1200" b="1" spc="-25"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cap="flat" cmpd="sng" algn="ctr">
                      <a:solidFill>
                        <a:srgbClr val="FFFFFF"/>
                      </a:solidFill>
                      <a:prstDash val="solid"/>
                      <a:round/>
                      <a:headEnd type="none" w="med" len="med"/>
                      <a:tailEnd type="none" w="med" len="med"/>
                    </a:lnL>
                    <a:lnR w="12700">
                      <a:solidFill>
                        <a:srgbClr val="FFFFFF"/>
                      </a:solidFill>
                      <a:prstDash val="solid"/>
                    </a:lnR>
                    <a:solidFill>
                      <a:srgbClr val="63BA47"/>
                    </a:solidFill>
                  </a:tcPr>
                </a:tc>
                <a:tc>
                  <a:txBody>
                    <a:bodyPr/>
                    <a:lstStyle/>
                    <a:p>
                      <a:pPr marL="93663" marR="133985" indent="0">
                        <a:lnSpc>
                          <a:spcPct val="62500"/>
                        </a:lnSpc>
                      </a:pPr>
                      <a:r>
                        <a:rPr lang="en-GB" sz="120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Acton</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a:lnSpc>
                          <a:spcPct val="100000"/>
                        </a:lnSpc>
                      </a:pPr>
                      <a:r>
                        <a:rPr lang="en-GB" sz="120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Ealing Town</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Greenford</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120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Hanwell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77800" marR="204470" indent="-84138">
                        <a:lnSpc>
                          <a:spcPct val="62500"/>
                        </a:lnSpc>
                      </a:pPr>
                      <a:r>
                        <a:rPr lang="en-GB" sz="120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Northolt</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1200" b="1" kern="1200" dirty="0">
                          <a:solidFill>
                            <a:schemeClr val="tx1"/>
                          </a:solidFill>
                          <a:latin typeface="Calibri" panose="020F0502020204030204" pitchFamily="34" charset="0"/>
                          <a:ea typeface="+mn-ea"/>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Perivale</a:t>
                      </a:r>
                      <a:endParaRPr sz="12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Southall</a:t>
                      </a:r>
                      <a:endParaRPr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93663" indent="0">
                        <a:lnSpc>
                          <a:spcPct val="100000"/>
                        </a:lnSpc>
                      </a:pPr>
                      <a:r>
                        <a:rPr lang="en-GB" sz="120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Appendices</a:t>
                      </a:r>
                      <a:endParaRPr lang="en-GB" sz="120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265368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60AC45D719AC4D86AA38411907C1EA" ma:contentTypeVersion="15" ma:contentTypeDescription="Create a new document." ma:contentTypeScope="" ma:versionID="7ff147c1272bc549c894572fa05aa96a">
  <xsd:schema xmlns:xsd="http://www.w3.org/2001/XMLSchema" xmlns:xs="http://www.w3.org/2001/XMLSchema" xmlns:p="http://schemas.microsoft.com/office/2006/metadata/properties" xmlns:ns2="74a3de35-c846-464b-aed6-b0ff52545be3" xmlns:ns3="c2089df3-bc48-454e-9a6d-f1a55165d8c7" targetNamespace="http://schemas.microsoft.com/office/2006/metadata/properties" ma:root="true" ma:fieldsID="fdfc2b781434cd96e053e982a2daa322" ns2:_="" ns3:_="">
    <xsd:import namespace="74a3de35-c846-464b-aed6-b0ff52545be3"/>
    <xsd:import namespace="c2089df3-bc48-454e-9a6d-f1a55165d8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a3de35-c846-464b-aed6-b0ff52545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5efd349-4fc2-4c40-bc86-6aac66f77a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2089df3-bc48-454e-9a6d-f1a55165d8c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37e8e0-e3bc-4bea-a423-f76d26e70381}" ma:internalName="TaxCatchAll" ma:showField="CatchAllData" ma:web="c2089df3-bc48-454e-9a6d-f1a55165d8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089df3-bc48-454e-9a6d-f1a55165d8c7"/>
    <lcf76f155ced4ddcb4097134ff3c332f xmlns="74a3de35-c846-464b-aed6-b0ff52545b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CA289A-6E66-47EC-98AA-F645923BD778}">
  <ds:schemaRefs>
    <ds:schemaRef ds:uri="http://schemas.microsoft.com/sharepoint/v3/contenttype/forms"/>
  </ds:schemaRefs>
</ds:datastoreItem>
</file>

<file path=customXml/itemProps2.xml><?xml version="1.0" encoding="utf-8"?>
<ds:datastoreItem xmlns:ds="http://schemas.openxmlformats.org/officeDocument/2006/customXml" ds:itemID="{497609C7-A40C-4C70-AAB0-F02C59919B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a3de35-c846-464b-aed6-b0ff52545be3"/>
    <ds:schemaRef ds:uri="c2089df3-bc48-454e-9a6d-f1a55165d8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441631-EFDA-42A9-B6D4-C485D8D76306}">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c2089df3-bc48-454e-9a6d-f1a55165d8c7"/>
    <ds:schemaRef ds:uri="http://schemas.openxmlformats.org/package/2006/metadata/core-properties"/>
    <ds:schemaRef ds:uri="http://purl.org/dc/terms/"/>
    <ds:schemaRef ds:uri="74a3de35-c846-464b-aed6-b0ff52545be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321</TotalTime>
  <Words>9530</Words>
  <Application>Microsoft Office PowerPoint</Application>
  <PresentationFormat>Custom</PresentationFormat>
  <Paragraphs>1327</Paragraphs>
  <Slides>48</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Office Theme</vt:lpstr>
      <vt:lpstr>  Ealing Town Profiles Health and Wellbeing Annual Public Health Report May 2023   </vt:lpstr>
      <vt:lpstr>Foreword</vt:lpstr>
      <vt:lpstr>Introduction</vt:lpstr>
      <vt:lpstr>ACTON</vt:lpstr>
      <vt:lpstr>Acton: Key Statistics</vt:lpstr>
      <vt:lpstr>Acton: Population Overview</vt:lpstr>
      <vt:lpstr>Acton: Health Profile</vt:lpstr>
      <vt:lpstr>Acton: The Wider Determinants</vt:lpstr>
      <vt:lpstr>Acton: Community Voice</vt:lpstr>
      <vt:lpstr>EALING TOWN</vt:lpstr>
      <vt:lpstr>Ealing Town: Key Statistics </vt:lpstr>
      <vt:lpstr>Ealing Town: Population Overview </vt:lpstr>
      <vt:lpstr>Ealing Town: Health Profile </vt:lpstr>
      <vt:lpstr>Ealing Town: The Wider Determinants </vt:lpstr>
      <vt:lpstr>Ealing Town: Community Voice </vt:lpstr>
      <vt:lpstr>GREENFORD</vt:lpstr>
      <vt:lpstr>Greenford: Key Statistics </vt:lpstr>
      <vt:lpstr>Greenford: Population Overview </vt:lpstr>
      <vt:lpstr>Greenford: Health Profile </vt:lpstr>
      <vt:lpstr>Greenford: The Wider Determinants </vt:lpstr>
      <vt:lpstr>Children’s University in Greenford (Enrichment)</vt:lpstr>
      <vt:lpstr>HANWELL</vt:lpstr>
      <vt:lpstr>Hanwell: Key Statistics </vt:lpstr>
      <vt:lpstr>Hanwell: Population Overview </vt:lpstr>
      <vt:lpstr>Hanwell: Health Profile </vt:lpstr>
      <vt:lpstr>Hanwell: The Wider Determinants </vt:lpstr>
      <vt:lpstr>NORTHOLT</vt:lpstr>
      <vt:lpstr>Northolt: Key Statistics </vt:lpstr>
      <vt:lpstr>Northolt: Population Overview </vt:lpstr>
      <vt:lpstr>Northolt: Health Profile </vt:lpstr>
      <vt:lpstr>Northolt: The Wider Determinants </vt:lpstr>
      <vt:lpstr>Northolt: Community Voice </vt:lpstr>
      <vt:lpstr>Northolt: Substance Misuse Service </vt:lpstr>
      <vt:lpstr>PERIVALE</vt:lpstr>
      <vt:lpstr>Perivale: Key Statistics </vt:lpstr>
      <vt:lpstr>Perivale: Population Overview </vt:lpstr>
      <vt:lpstr>Perivale: Health Profile </vt:lpstr>
      <vt:lpstr>Perivale: The Wider Determinants </vt:lpstr>
      <vt:lpstr>Perivale: Community Voice </vt:lpstr>
      <vt:lpstr>SOUTHALL</vt:lpstr>
      <vt:lpstr>Southall: Key Statistics </vt:lpstr>
      <vt:lpstr>Southall: Population Overview </vt:lpstr>
      <vt:lpstr>Southall: Health Profile </vt:lpstr>
      <vt:lpstr>Southall: The Wider Determinants </vt:lpstr>
      <vt:lpstr>Southall: Community Voice </vt:lpstr>
      <vt:lpstr>The Let’s Go Southall Active Communities Team </vt:lpstr>
      <vt:lpstr>Appendix 1 – Data reference list </vt:lpstr>
      <vt:lpstr>Appendix 2 – Map of Ealing Wards (pre-2022)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EALING JSNA: FOCUS ON: Musculoskeletal Health, Feb18, Final</dc:title>
  <dc:subject>Joint Strategic Needs Assessment</dc:subject>
  <dc:creator>Ian Bernstein</dc:creator>
  <cp:keywords>London Borough of Ealing. NHS Ealing CCG.</cp:keywords>
  <cp:lastModifiedBy>Rajiv Ahlawat</cp:lastModifiedBy>
  <cp:revision>10</cp:revision>
  <cp:lastPrinted>2020-02-12T11:18:42Z</cp:lastPrinted>
  <dcterms:created xsi:type="dcterms:W3CDTF">2018-09-26T15:31:04Z</dcterms:created>
  <dcterms:modified xsi:type="dcterms:W3CDTF">2023-07-03T19:41:31Z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2018-02-05T00:00:00Z</vt:filetime>
  </property>
  <property fmtid="{D5CDD505-2E9C-101B-9397-08002B2CF9AE}" pid="3" name="Creator">
    <vt:lpwstr>Acrobat PDFMaker 10.1 for PowerPoint</vt:lpwstr>
  </property>
  <property fmtid="{D5CDD505-2E9C-101B-9397-08002B2CF9AE}" pid="4" name="LastSaved">
    <vt:filetime>2018-09-26T00:00:00Z</vt:filetime>
  </property>
  <property fmtid="{D5CDD505-2E9C-101B-9397-08002B2CF9AE}" pid="5" name="ContentTypeId">
    <vt:lpwstr>0x0101008E60AC45D719AC4D86AA38411907C1EA</vt:lpwstr>
  </property>
  <property fmtid="{D5CDD505-2E9C-101B-9397-08002B2CF9AE}" pid="6" name="Order">
    <vt:r8>5080000</vt:r8>
  </property>
  <property fmtid="{D5CDD505-2E9C-101B-9397-08002B2CF9AE}" pid="7" name="MediaServiceImageTags">
    <vt:lpwstr/>
  </property>
</Properties>
</file>